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04" r:id="rId1"/>
  </p:sldMasterIdLst>
  <p:sldIdLst>
    <p:sldId id="256" r:id="rId2"/>
    <p:sldId id="267" r:id="rId3"/>
    <p:sldId id="257" r:id="rId4"/>
    <p:sldId id="268" r:id="rId5"/>
    <p:sldId id="274" r:id="rId6"/>
    <p:sldId id="269" r:id="rId7"/>
    <p:sldId id="270" r:id="rId8"/>
    <p:sldId id="271" r:id="rId9"/>
    <p:sldId id="284" r:id="rId10"/>
    <p:sldId id="288" r:id="rId11"/>
    <p:sldId id="272" r:id="rId12"/>
    <p:sldId id="282" r:id="rId13"/>
    <p:sldId id="285" r:id="rId14"/>
    <p:sldId id="281" r:id="rId15"/>
    <p:sldId id="286" r:id="rId16"/>
    <p:sldId id="283" r:id="rId17"/>
    <p:sldId id="280" r:id="rId18"/>
    <p:sldId id="287" r:id="rId19"/>
    <p:sldId id="276" r:id="rId20"/>
  </p:sldIdLst>
  <p:sldSz cx="10080625" cy="7559675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2" autoAdjust="0"/>
    <p:restoredTop sz="94673" autoAdjust="0"/>
  </p:normalViewPr>
  <p:slideViewPr>
    <p:cSldViewPr>
      <p:cViewPr varScale="1">
        <p:scale>
          <a:sx n="72" d="100"/>
          <a:sy n="72" d="100"/>
        </p:scale>
        <p:origin x="-1474" y="-96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9"/>
          </p:nvPr>
        </p:nvSpPr>
        <p:spPr/>
        <p:txBody>
          <a:bodyPr/>
          <a:lstStyle/>
          <a:p>
            <a:fld id="{95D6419F-63C7-4B2A-A0D5-768CE5103085}" type="slidenum">
              <a:rPr/>
              <a:pPr/>
              <a:t>‹Nr.›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3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solidFill>
                <a:srgbClr val="280099"/>
              </a:solidFill>
              <a:latin typeface="Arial"/>
            </a:endParaRPr>
          </a:p>
        </p:txBody>
      </p:sp>
      <p:sp>
        <p:nvSpPr>
          <p:cNvPr id="519" name="PlaceHolder 2"/>
          <p:cNvSpPr>
            <a:spLocks noGrp="1"/>
          </p:cNvSpPr>
          <p:nvPr>
            <p:ph/>
          </p:nvPr>
        </p:nvSpPr>
        <p:spPr>
          <a:xfrm>
            <a:off x="720000" y="1980000"/>
            <a:ext cx="8855640" cy="209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de-DE" sz="3200" b="0" strike="noStrike" spc="-1">
              <a:solidFill>
                <a:srgbClr val="000080"/>
              </a:solidFill>
              <a:latin typeface="Arial"/>
            </a:endParaRPr>
          </a:p>
        </p:txBody>
      </p:sp>
      <p:sp>
        <p:nvSpPr>
          <p:cNvPr id="520" name="PlaceHolder 3"/>
          <p:cNvSpPr>
            <a:spLocks noGrp="1"/>
          </p:cNvSpPr>
          <p:nvPr>
            <p:ph/>
          </p:nvPr>
        </p:nvSpPr>
        <p:spPr>
          <a:xfrm>
            <a:off x="720000" y="4270320"/>
            <a:ext cx="8855640" cy="209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de-DE" sz="3200" b="0" strike="noStrike" spc="-1">
              <a:solidFill>
                <a:srgbClr val="00008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9"/>
          </p:nvPr>
        </p:nvSpPr>
        <p:spPr/>
        <p:txBody>
          <a:bodyPr/>
          <a:lstStyle/>
          <a:p>
            <a:fld id="{6F3FB544-76A2-4182-907D-5228332A939B}" type="slidenum">
              <a:rPr/>
              <a:pPr/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solidFill>
                <a:srgbClr val="280099"/>
              </a:solidFill>
              <a:latin typeface="Arial"/>
            </a:endParaRPr>
          </a:p>
        </p:txBody>
      </p:sp>
      <p:sp>
        <p:nvSpPr>
          <p:cNvPr id="522" name="PlaceHolder 2"/>
          <p:cNvSpPr>
            <a:spLocks noGrp="1"/>
          </p:cNvSpPr>
          <p:nvPr>
            <p:ph/>
          </p:nvPr>
        </p:nvSpPr>
        <p:spPr>
          <a:xfrm>
            <a:off x="720000" y="1980000"/>
            <a:ext cx="4321440" cy="209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de-DE" sz="3200" b="0" strike="noStrike" spc="-1">
              <a:solidFill>
                <a:srgbClr val="000080"/>
              </a:solidFill>
              <a:latin typeface="Arial"/>
            </a:endParaRPr>
          </a:p>
        </p:txBody>
      </p:sp>
      <p:sp>
        <p:nvSpPr>
          <p:cNvPr id="523" name="PlaceHolder 3"/>
          <p:cNvSpPr>
            <a:spLocks noGrp="1"/>
          </p:cNvSpPr>
          <p:nvPr>
            <p:ph/>
          </p:nvPr>
        </p:nvSpPr>
        <p:spPr>
          <a:xfrm>
            <a:off x="5257800" y="1980000"/>
            <a:ext cx="4321440" cy="209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de-DE" sz="3200" b="0" strike="noStrike" spc="-1">
              <a:solidFill>
                <a:srgbClr val="000080"/>
              </a:solidFill>
              <a:latin typeface="Arial"/>
            </a:endParaRPr>
          </a:p>
        </p:txBody>
      </p:sp>
      <p:sp>
        <p:nvSpPr>
          <p:cNvPr id="524" name="PlaceHolder 4"/>
          <p:cNvSpPr>
            <a:spLocks noGrp="1"/>
          </p:cNvSpPr>
          <p:nvPr>
            <p:ph/>
          </p:nvPr>
        </p:nvSpPr>
        <p:spPr>
          <a:xfrm>
            <a:off x="720000" y="4270320"/>
            <a:ext cx="4321440" cy="209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de-DE" sz="3200" b="0" strike="noStrike" spc="-1">
              <a:solidFill>
                <a:srgbClr val="000080"/>
              </a:solidFill>
              <a:latin typeface="Arial"/>
            </a:endParaRPr>
          </a:p>
        </p:txBody>
      </p:sp>
      <p:sp>
        <p:nvSpPr>
          <p:cNvPr id="525" name="PlaceHolder 5"/>
          <p:cNvSpPr>
            <a:spLocks noGrp="1"/>
          </p:cNvSpPr>
          <p:nvPr>
            <p:ph/>
          </p:nvPr>
        </p:nvSpPr>
        <p:spPr>
          <a:xfrm>
            <a:off x="5257800" y="4270320"/>
            <a:ext cx="4321440" cy="209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de-DE" sz="3200" b="0" strike="noStrike" spc="-1">
              <a:solidFill>
                <a:srgbClr val="00008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3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9"/>
          </p:nvPr>
        </p:nvSpPr>
        <p:spPr/>
        <p:txBody>
          <a:bodyPr/>
          <a:lstStyle/>
          <a:p>
            <a:fld id="{D74E9BE4-2891-4C1B-A768-06861BE22491}" type="slidenum">
              <a:rPr/>
              <a:pPr/>
              <a:t>‹Nr.›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3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solidFill>
                <a:srgbClr val="280099"/>
              </a:solidFill>
              <a:latin typeface="Arial"/>
            </a:endParaRPr>
          </a:p>
        </p:txBody>
      </p:sp>
      <p:sp>
        <p:nvSpPr>
          <p:cNvPr id="527" name="PlaceHolder 2"/>
          <p:cNvSpPr>
            <a:spLocks noGrp="1"/>
          </p:cNvSpPr>
          <p:nvPr>
            <p:ph/>
          </p:nvPr>
        </p:nvSpPr>
        <p:spPr>
          <a:xfrm>
            <a:off x="720000" y="1980000"/>
            <a:ext cx="2851200" cy="209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de-DE" sz="3200" b="0" strike="noStrike" spc="-1">
              <a:solidFill>
                <a:srgbClr val="000080"/>
              </a:solidFill>
              <a:latin typeface="Arial"/>
            </a:endParaRPr>
          </a:p>
        </p:txBody>
      </p:sp>
      <p:sp>
        <p:nvSpPr>
          <p:cNvPr id="528" name="PlaceHolder 3"/>
          <p:cNvSpPr>
            <a:spLocks noGrp="1"/>
          </p:cNvSpPr>
          <p:nvPr>
            <p:ph/>
          </p:nvPr>
        </p:nvSpPr>
        <p:spPr>
          <a:xfrm>
            <a:off x="3714120" y="1980000"/>
            <a:ext cx="2851200" cy="209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de-DE" sz="3200" b="0" strike="noStrike" spc="-1">
              <a:solidFill>
                <a:srgbClr val="000080"/>
              </a:solidFill>
              <a:latin typeface="Arial"/>
            </a:endParaRPr>
          </a:p>
        </p:txBody>
      </p:sp>
      <p:sp>
        <p:nvSpPr>
          <p:cNvPr id="529" name="PlaceHolder 4"/>
          <p:cNvSpPr>
            <a:spLocks noGrp="1"/>
          </p:cNvSpPr>
          <p:nvPr>
            <p:ph/>
          </p:nvPr>
        </p:nvSpPr>
        <p:spPr>
          <a:xfrm>
            <a:off x="6708240" y="1980000"/>
            <a:ext cx="2851200" cy="209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de-DE" sz="3200" b="0" strike="noStrike" spc="-1">
              <a:solidFill>
                <a:srgbClr val="000080"/>
              </a:solidFill>
              <a:latin typeface="Arial"/>
            </a:endParaRPr>
          </a:p>
        </p:txBody>
      </p:sp>
      <p:sp>
        <p:nvSpPr>
          <p:cNvPr id="530" name="PlaceHolder 5"/>
          <p:cNvSpPr>
            <a:spLocks noGrp="1"/>
          </p:cNvSpPr>
          <p:nvPr>
            <p:ph/>
          </p:nvPr>
        </p:nvSpPr>
        <p:spPr>
          <a:xfrm>
            <a:off x="720000" y="4270320"/>
            <a:ext cx="2851200" cy="209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de-DE" sz="3200" b="0" strike="noStrike" spc="-1">
              <a:solidFill>
                <a:srgbClr val="000080"/>
              </a:solidFill>
              <a:latin typeface="Arial"/>
            </a:endParaRPr>
          </a:p>
        </p:txBody>
      </p:sp>
      <p:sp>
        <p:nvSpPr>
          <p:cNvPr id="531" name="PlaceHolder 6"/>
          <p:cNvSpPr>
            <a:spLocks noGrp="1"/>
          </p:cNvSpPr>
          <p:nvPr>
            <p:ph/>
          </p:nvPr>
        </p:nvSpPr>
        <p:spPr>
          <a:xfrm>
            <a:off x="3714120" y="4270320"/>
            <a:ext cx="2851200" cy="209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de-DE" sz="3200" b="0" strike="noStrike" spc="-1">
              <a:solidFill>
                <a:srgbClr val="000080"/>
              </a:solidFill>
              <a:latin typeface="Arial"/>
            </a:endParaRPr>
          </a:p>
        </p:txBody>
      </p:sp>
      <p:sp>
        <p:nvSpPr>
          <p:cNvPr id="532" name="PlaceHolder 7"/>
          <p:cNvSpPr>
            <a:spLocks noGrp="1"/>
          </p:cNvSpPr>
          <p:nvPr>
            <p:ph/>
          </p:nvPr>
        </p:nvSpPr>
        <p:spPr>
          <a:xfrm>
            <a:off x="6708240" y="4270320"/>
            <a:ext cx="2851200" cy="209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de-DE" sz="3200" b="0" strike="noStrike" spc="-1">
              <a:solidFill>
                <a:srgbClr val="00008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3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9"/>
          </p:nvPr>
        </p:nvSpPr>
        <p:spPr/>
        <p:txBody>
          <a:bodyPr/>
          <a:lstStyle/>
          <a:p>
            <a:fld id="{380D4ADC-64F0-4657-AA49-E9E3A9492D54}" type="slidenum">
              <a:rPr/>
              <a:pPr/>
              <a:t>‹Nr.›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3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solidFill>
                <a:srgbClr val="280099"/>
              </a:solidFill>
              <a:latin typeface="Arial"/>
            </a:endParaRPr>
          </a:p>
        </p:txBody>
      </p:sp>
      <p:sp>
        <p:nvSpPr>
          <p:cNvPr id="498" name="PlaceHolder 2"/>
          <p:cNvSpPr>
            <a:spLocks noGrp="1"/>
          </p:cNvSpPr>
          <p:nvPr>
            <p:ph type="subTitle"/>
          </p:nvPr>
        </p:nvSpPr>
        <p:spPr>
          <a:xfrm>
            <a:off x="720000" y="1980000"/>
            <a:ext cx="8855640" cy="438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3200" b="0" strike="noStrike" spc="-1">
              <a:solidFill>
                <a:srgbClr val="280099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9"/>
          </p:nvPr>
        </p:nvSpPr>
        <p:spPr/>
        <p:txBody>
          <a:bodyPr/>
          <a:lstStyle/>
          <a:p>
            <a:fld id="{DF1ED608-4BF4-4930-B5EF-2A53875F7C10}" type="slidenum">
              <a:rPr/>
              <a:pPr/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solidFill>
                <a:srgbClr val="280099"/>
              </a:solidFill>
              <a:latin typeface="Arial"/>
            </a:endParaRPr>
          </a:p>
        </p:txBody>
      </p:sp>
      <p:sp>
        <p:nvSpPr>
          <p:cNvPr id="500" name="PlaceHolder 2"/>
          <p:cNvSpPr>
            <a:spLocks noGrp="1"/>
          </p:cNvSpPr>
          <p:nvPr>
            <p:ph/>
          </p:nvPr>
        </p:nvSpPr>
        <p:spPr>
          <a:xfrm>
            <a:off x="720000" y="1980000"/>
            <a:ext cx="8855640" cy="438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de-DE" sz="3200" b="0" strike="noStrike" spc="-1">
              <a:solidFill>
                <a:srgbClr val="00008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3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9"/>
          </p:nvPr>
        </p:nvSpPr>
        <p:spPr/>
        <p:txBody>
          <a:bodyPr/>
          <a:lstStyle/>
          <a:p>
            <a:fld id="{A812AFE6-A2A8-4A1F-AE4F-5B055287B9BA}" type="slidenum">
              <a:rPr/>
              <a:pPr/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solidFill>
                <a:srgbClr val="280099"/>
              </a:solidFill>
              <a:latin typeface="Arial"/>
            </a:endParaRPr>
          </a:p>
        </p:txBody>
      </p:sp>
      <p:sp>
        <p:nvSpPr>
          <p:cNvPr id="502" name="PlaceHolder 2"/>
          <p:cNvSpPr>
            <a:spLocks noGrp="1"/>
          </p:cNvSpPr>
          <p:nvPr>
            <p:ph/>
          </p:nvPr>
        </p:nvSpPr>
        <p:spPr>
          <a:xfrm>
            <a:off x="720000" y="1980000"/>
            <a:ext cx="4321440" cy="438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de-DE" sz="3200" b="0" strike="noStrike" spc="-1">
              <a:solidFill>
                <a:srgbClr val="000080"/>
              </a:solidFill>
              <a:latin typeface="Arial"/>
            </a:endParaRPr>
          </a:p>
        </p:txBody>
      </p:sp>
      <p:sp>
        <p:nvSpPr>
          <p:cNvPr id="503" name="PlaceHolder 3"/>
          <p:cNvSpPr>
            <a:spLocks noGrp="1"/>
          </p:cNvSpPr>
          <p:nvPr>
            <p:ph/>
          </p:nvPr>
        </p:nvSpPr>
        <p:spPr>
          <a:xfrm>
            <a:off x="5257800" y="1980000"/>
            <a:ext cx="4321440" cy="438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de-DE" sz="3200" b="0" strike="noStrike" spc="-1">
              <a:solidFill>
                <a:srgbClr val="00008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9"/>
          </p:nvPr>
        </p:nvSpPr>
        <p:spPr/>
        <p:txBody>
          <a:bodyPr/>
          <a:lstStyle/>
          <a:p>
            <a:fld id="{6C515D08-F1E3-47C7-B1A8-411AE092C8B7}" type="slidenum">
              <a:rPr/>
              <a:pPr/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3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solidFill>
                <a:srgbClr val="280099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9"/>
          </p:nvPr>
        </p:nvSpPr>
        <p:spPr/>
        <p:txBody>
          <a:bodyPr/>
          <a:lstStyle/>
          <a:p>
            <a:fld id="{9380E887-E8B5-444F-B592-C4072AC4A5CD}" type="slidenum">
              <a:rPr/>
              <a:pPr/>
              <a:t>‹Nr.›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3200" b="0" strike="noStrike" spc="-1">
              <a:solidFill>
                <a:srgbClr val="280099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9"/>
          </p:nvPr>
        </p:nvSpPr>
        <p:spPr/>
        <p:txBody>
          <a:bodyPr/>
          <a:lstStyle/>
          <a:p>
            <a:fld id="{F968CEB1-39F7-4C1E-9BAA-9607F07C6DD6}" type="slidenum">
              <a:rPr/>
              <a:pPr/>
              <a:t>‹Nr.›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3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solidFill>
                <a:srgbClr val="280099"/>
              </a:solidFill>
              <a:latin typeface="Arial"/>
            </a:endParaRPr>
          </a:p>
        </p:txBody>
      </p:sp>
      <p:sp>
        <p:nvSpPr>
          <p:cNvPr id="507" name="PlaceHolder 2"/>
          <p:cNvSpPr>
            <a:spLocks noGrp="1"/>
          </p:cNvSpPr>
          <p:nvPr>
            <p:ph/>
          </p:nvPr>
        </p:nvSpPr>
        <p:spPr>
          <a:xfrm>
            <a:off x="720000" y="1980000"/>
            <a:ext cx="4321440" cy="209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de-DE" sz="3200" b="0" strike="noStrike" spc="-1">
              <a:solidFill>
                <a:srgbClr val="000080"/>
              </a:solidFill>
              <a:latin typeface="Arial"/>
            </a:endParaRPr>
          </a:p>
        </p:txBody>
      </p:sp>
      <p:sp>
        <p:nvSpPr>
          <p:cNvPr id="508" name="PlaceHolder 3"/>
          <p:cNvSpPr>
            <a:spLocks noGrp="1"/>
          </p:cNvSpPr>
          <p:nvPr>
            <p:ph/>
          </p:nvPr>
        </p:nvSpPr>
        <p:spPr>
          <a:xfrm>
            <a:off x="5257800" y="1980000"/>
            <a:ext cx="4321440" cy="438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de-DE" sz="3200" b="0" strike="noStrike" spc="-1">
              <a:solidFill>
                <a:srgbClr val="000080"/>
              </a:solidFill>
              <a:latin typeface="Arial"/>
            </a:endParaRPr>
          </a:p>
        </p:txBody>
      </p:sp>
      <p:sp>
        <p:nvSpPr>
          <p:cNvPr id="509" name="PlaceHolder 4"/>
          <p:cNvSpPr>
            <a:spLocks noGrp="1"/>
          </p:cNvSpPr>
          <p:nvPr>
            <p:ph/>
          </p:nvPr>
        </p:nvSpPr>
        <p:spPr>
          <a:xfrm>
            <a:off x="720000" y="4270320"/>
            <a:ext cx="4321440" cy="209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de-DE" sz="3200" b="0" strike="noStrike" spc="-1">
              <a:solidFill>
                <a:srgbClr val="00008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3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9"/>
          </p:nvPr>
        </p:nvSpPr>
        <p:spPr/>
        <p:txBody>
          <a:bodyPr/>
          <a:lstStyle/>
          <a:p>
            <a:fld id="{54792ACC-E94A-4FA4-960F-2F2AE809BDCD}" type="slidenum">
              <a:rPr/>
              <a:pPr/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solidFill>
                <a:srgbClr val="280099"/>
              </a:solidFill>
              <a:latin typeface="Arial"/>
            </a:endParaRPr>
          </a:p>
        </p:txBody>
      </p:sp>
      <p:sp>
        <p:nvSpPr>
          <p:cNvPr id="511" name="PlaceHolder 2"/>
          <p:cNvSpPr>
            <a:spLocks noGrp="1"/>
          </p:cNvSpPr>
          <p:nvPr>
            <p:ph/>
          </p:nvPr>
        </p:nvSpPr>
        <p:spPr>
          <a:xfrm>
            <a:off x="720000" y="1980000"/>
            <a:ext cx="4321440" cy="438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de-DE" sz="3200" b="0" strike="noStrike" spc="-1">
              <a:solidFill>
                <a:srgbClr val="000080"/>
              </a:solidFill>
              <a:latin typeface="Arial"/>
            </a:endParaRPr>
          </a:p>
        </p:txBody>
      </p:sp>
      <p:sp>
        <p:nvSpPr>
          <p:cNvPr id="512" name="PlaceHolder 3"/>
          <p:cNvSpPr>
            <a:spLocks noGrp="1"/>
          </p:cNvSpPr>
          <p:nvPr>
            <p:ph/>
          </p:nvPr>
        </p:nvSpPr>
        <p:spPr>
          <a:xfrm>
            <a:off x="5257800" y="1980000"/>
            <a:ext cx="4321440" cy="209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de-DE" sz="3200" b="0" strike="noStrike" spc="-1">
              <a:solidFill>
                <a:srgbClr val="000080"/>
              </a:solidFill>
              <a:latin typeface="Arial"/>
            </a:endParaRPr>
          </a:p>
        </p:txBody>
      </p:sp>
      <p:sp>
        <p:nvSpPr>
          <p:cNvPr id="513" name="PlaceHolder 4"/>
          <p:cNvSpPr>
            <a:spLocks noGrp="1"/>
          </p:cNvSpPr>
          <p:nvPr>
            <p:ph/>
          </p:nvPr>
        </p:nvSpPr>
        <p:spPr>
          <a:xfrm>
            <a:off x="5257800" y="4270320"/>
            <a:ext cx="4321440" cy="209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de-DE" sz="3200" b="0" strike="noStrike" spc="-1">
              <a:solidFill>
                <a:srgbClr val="00008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3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9"/>
          </p:nvPr>
        </p:nvSpPr>
        <p:spPr/>
        <p:txBody>
          <a:bodyPr/>
          <a:lstStyle/>
          <a:p>
            <a:fld id="{51634500-5FA2-4576-BDC6-BD5A7EC76DD1}" type="slidenum">
              <a:rPr/>
              <a:pPr/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de-DE" sz="4400" b="0" strike="noStrike" spc="-1">
              <a:solidFill>
                <a:srgbClr val="280099"/>
              </a:solidFill>
              <a:latin typeface="Arial"/>
            </a:endParaRPr>
          </a:p>
        </p:txBody>
      </p:sp>
      <p:sp>
        <p:nvSpPr>
          <p:cNvPr id="515" name="PlaceHolder 2"/>
          <p:cNvSpPr>
            <a:spLocks noGrp="1"/>
          </p:cNvSpPr>
          <p:nvPr>
            <p:ph/>
          </p:nvPr>
        </p:nvSpPr>
        <p:spPr>
          <a:xfrm>
            <a:off x="720000" y="1980000"/>
            <a:ext cx="4321440" cy="209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de-DE" sz="3200" b="0" strike="noStrike" spc="-1">
              <a:solidFill>
                <a:srgbClr val="000080"/>
              </a:solidFill>
              <a:latin typeface="Arial"/>
            </a:endParaRPr>
          </a:p>
        </p:txBody>
      </p:sp>
      <p:sp>
        <p:nvSpPr>
          <p:cNvPr id="516" name="PlaceHolder 3"/>
          <p:cNvSpPr>
            <a:spLocks noGrp="1"/>
          </p:cNvSpPr>
          <p:nvPr>
            <p:ph/>
          </p:nvPr>
        </p:nvSpPr>
        <p:spPr>
          <a:xfrm>
            <a:off x="5257800" y="1980000"/>
            <a:ext cx="4321440" cy="209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de-DE" sz="3200" b="0" strike="noStrike" spc="-1">
              <a:solidFill>
                <a:srgbClr val="000080"/>
              </a:solidFill>
              <a:latin typeface="Arial"/>
            </a:endParaRPr>
          </a:p>
        </p:txBody>
      </p:sp>
      <p:sp>
        <p:nvSpPr>
          <p:cNvPr id="517" name="PlaceHolder 4"/>
          <p:cNvSpPr>
            <a:spLocks noGrp="1"/>
          </p:cNvSpPr>
          <p:nvPr>
            <p:ph/>
          </p:nvPr>
        </p:nvSpPr>
        <p:spPr>
          <a:xfrm>
            <a:off x="720000" y="4270320"/>
            <a:ext cx="8855640" cy="2091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de-DE" sz="3200" b="0" strike="noStrike" spc="-1">
              <a:solidFill>
                <a:srgbClr val="00008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38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9"/>
          </p:nvPr>
        </p:nvSpPr>
        <p:spPr/>
        <p:txBody>
          <a:bodyPr/>
          <a:lstStyle/>
          <a:p>
            <a:fld id="{6AF8E347-5F82-4828-9F33-D1C299D535DA}" type="slidenum">
              <a:rPr/>
              <a:pPr/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37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r>
              <a:rPr lang="de-DE" sz="4400" b="0" strike="noStrike" spc="-1">
                <a:solidFill>
                  <a:srgbClr val="280099"/>
                </a:solidFill>
                <a:latin typeface="Arial"/>
              </a:rPr>
              <a:t>Format des Titeltextes durch Klicken bearbeiten</a:t>
            </a:r>
          </a:p>
        </p:txBody>
      </p:sp>
      <p:sp>
        <p:nvSpPr>
          <p:cNvPr id="493" name="PlaceHolder 2"/>
          <p:cNvSpPr>
            <a:spLocks noGrp="1"/>
          </p:cNvSpPr>
          <p:nvPr>
            <p:ph type="body"/>
          </p:nvPr>
        </p:nvSpPr>
        <p:spPr>
          <a:xfrm>
            <a:off x="720000" y="1980000"/>
            <a:ext cx="8855640" cy="438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>
              <a:spcAft>
                <a:spcPts val="1417"/>
              </a:spcAft>
              <a:buClr>
                <a:srgbClr val="FF6633"/>
              </a:buClr>
              <a:buSzPct val="45000"/>
              <a:buFont typeface="Wingdings" charset="2"/>
              <a:buChar char=""/>
            </a:pPr>
            <a:r>
              <a:rPr lang="de-DE" sz="3200" b="0" strike="noStrike" spc="-1">
                <a:solidFill>
                  <a:srgbClr val="000080"/>
                </a:solidFill>
                <a:latin typeface="Arial"/>
              </a:rPr>
              <a:t>Format des Gliederungstextes durch Klicken bearbeiten</a:t>
            </a:r>
          </a:p>
          <a:p>
            <a:pPr marL="864000" lvl="1" indent="-288000">
              <a:spcAft>
                <a:spcPts val="1134"/>
              </a:spcAft>
              <a:buClr>
                <a:srgbClr val="FF6633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solidFill>
                  <a:srgbClr val="000080"/>
                </a:solidFill>
                <a:latin typeface="Arial"/>
              </a:rPr>
              <a:t>Zweite Gliederungsebene</a:t>
            </a:r>
          </a:p>
          <a:p>
            <a:pPr marL="1296000" lvl="2" indent="-216000">
              <a:spcAft>
                <a:spcPts val="850"/>
              </a:spcAft>
              <a:buClr>
                <a:srgbClr val="FF6633"/>
              </a:buClr>
              <a:buSzPct val="45000"/>
              <a:buFont typeface="Wingdings" charset="2"/>
              <a:buChar char=""/>
            </a:pPr>
            <a:r>
              <a:rPr lang="de-DE" sz="2400" b="0" strike="noStrike" spc="-1">
                <a:solidFill>
                  <a:srgbClr val="000080"/>
                </a:solidFill>
                <a:latin typeface="Arial"/>
              </a:rPr>
              <a:t>Dritte Gliederungsebene</a:t>
            </a:r>
          </a:p>
          <a:p>
            <a:pPr marL="1728000" lvl="3" indent="-216000">
              <a:spcAft>
                <a:spcPts val="567"/>
              </a:spcAft>
              <a:buClr>
                <a:srgbClr val="FF6633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solidFill>
                  <a:srgbClr val="000080"/>
                </a:solidFill>
                <a:latin typeface="Arial"/>
              </a:rPr>
              <a:t>Vierte Gliederungsebene</a:t>
            </a:r>
          </a:p>
          <a:p>
            <a:pPr marL="2160000" lvl="4" indent="-216000">
              <a:spcAft>
                <a:spcPts val="283"/>
              </a:spcAft>
              <a:buClr>
                <a:srgbClr val="FF6633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80"/>
                </a:solidFill>
                <a:latin typeface="Arial"/>
              </a:rPr>
              <a:t>Fünfte Gliederungsebene</a:t>
            </a:r>
          </a:p>
          <a:p>
            <a:pPr marL="2592000" lvl="5" indent="-216000">
              <a:spcAft>
                <a:spcPts val="283"/>
              </a:spcAft>
              <a:buClr>
                <a:srgbClr val="FF6633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80"/>
                </a:solidFill>
                <a:latin typeface="Arial"/>
              </a:rPr>
              <a:t>Sechste Gliederungsebene</a:t>
            </a:r>
          </a:p>
          <a:p>
            <a:pPr marL="3024000" lvl="6" indent="-216000">
              <a:spcAft>
                <a:spcPts val="283"/>
              </a:spcAft>
              <a:buClr>
                <a:srgbClr val="FF6633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80"/>
                </a:solidFill>
                <a:latin typeface="Arial"/>
              </a:rPr>
              <a:t>Siebte Gliederungsebene</a:t>
            </a:r>
          </a:p>
        </p:txBody>
      </p:sp>
      <p:sp>
        <p:nvSpPr>
          <p:cNvPr id="494" name="PlaceHolder 3"/>
          <p:cNvSpPr>
            <a:spLocks noGrp="1"/>
          </p:cNvSpPr>
          <p:nvPr>
            <p:ph type="dt" idx="37"/>
          </p:nvPr>
        </p:nvSpPr>
        <p:spPr>
          <a:xfrm>
            <a:off x="612000" y="6563160"/>
            <a:ext cx="2348280" cy="521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defRPr lang="de-DE" sz="1400" b="0" strike="noStrike" spc="-1">
                <a:latin typeface="Times New Roman"/>
              </a:defRPr>
            </a:lvl1pPr>
          </a:lstStyle>
          <a:p>
            <a:r>
              <a:rPr lang="de-DE" sz="1400" b="0" strike="noStrike" spc="-1">
                <a:latin typeface="Times New Roman"/>
              </a:rPr>
              <a:t>&lt;Datum/Uhrzeit&gt;</a:t>
            </a:r>
          </a:p>
        </p:txBody>
      </p:sp>
      <p:sp>
        <p:nvSpPr>
          <p:cNvPr id="495" name="PlaceHolder 4"/>
          <p:cNvSpPr>
            <a:spLocks noGrp="1"/>
          </p:cNvSpPr>
          <p:nvPr>
            <p:ph type="ftr" idx="38"/>
          </p:nvPr>
        </p:nvSpPr>
        <p:spPr>
          <a:xfrm>
            <a:off x="3555360" y="6563160"/>
            <a:ext cx="3195000" cy="521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ctr">
              <a:buNone/>
              <a:defRPr lang="de-DE" sz="1400" b="0" strike="noStrike" spc="-1">
                <a:latin typeface="Times New Roman"/>
              </a:defRPr>
            </a:lvl1pPr>
          </a:lstStyle>
          <a:p>
            <a:pPr algn="ctr">
              <a:buNone/>
            </a:pPr>
            <a:r>
              <a:rPr lang="de-DE" sz="1400" b="0" strike="noStrike" spc="-1">
                <a:latin typeface="Times New Roman"/>
              </a:rPr>
              <a:t>&lt;Fußzeile&gt;</a:t>
            </a:r>
          </a:p>
        </p:txBody>
      </p:sp>
      <p:sp>
        <p:nvSpPr>
          <p:cNvPr id="496" name="PlaceHolder 5"/>
          <p:cNvSpPr>
            <a:spLocks noGrp="1"/>
          </p:cNvSpPr>
          <p:nvPr>
            <p:ph type="sldNum" idx="39"/>
          </p:nvPr>
        </p:nvSpPr>
        <p:spPr>
          <a:xfrm>
            <a:off x="7335360" y="6563160"/>
            <a:ext cx="2348280" cy="521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buNone/>
              <a:defRPr lang="de-DE" sz="1400" b="0" strike="noStrike" spc="-1">
                <a:latin typeface="Times New Roman"/>
              </a:defRPr>
            </a:lvl1pPr>
          </a:lstStyle>
          <a:p>
            <a:pPr algn="r">
              <a:buNone/>
            </a:pPr>
            <a:fld id="{9E54DF84-2DE0-43D9-87B4-1C508E5D41ED}" type="slidenum">
              <a:rPr lang="de-DE" sz="1400" b="0" strike="noStrike" spc="-1">
                <a:latin typeface="Times New Roman"/>
              </a:rPr>
              <a:pPr algn="r">
                <a:buNone/>
              </a:pPr>
              <a:t>‹Nr.›</a:t>
            </a:fld>
            <a:endParaRPr lang="de-DE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nformatik-vogtland.de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6" name="Textfeld 1065"/>
          <p:cNvSpPr txBox="1"/>
          <p:nvPr/>
        </p:nvSpPr>
        <p:spPr>
          <a:xfrm>
            <a:off x="1080000" y="1332000"/>
            <a:ext cx="8280000" cy="3078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de-DE" sz="4800" b="1" strike="noStrike" spc="-1" dirty="0">
                <a:solidFill>
                  <a:srgbClr val="0000FF"/>
                </a:solidFill>
                <a:latin typeface="Arial"/>
              </a:rPr>
              <a:t> Fortbildung Informatik</a:t>
            </a:r>
          </a:p>
          <a:p>
            <a:pPr algn="ctr">
              <a:buNone/>
            </a:pPr>
            <a:endParaRPr lang="de-DE" sz="4800" b="1" spc="-1" dirty="0">
              <a:solidFill>
                <a:srgbClr val="0000FF"/>
              </a:solidFill>
              <a:latin typeface="Arial"/>
            </a:endParaRPr>
          </a:p>
          <a:p>
            <a:pPr algn="ctr">
              <a:buNone/>
            </a:pPr>
            <a:r>
              <a:rPr lang="de-DE" sz="4800" b="1" spc="-1" dirty="0" smtClean="0">
                <a:solidFill>
                  <a:srgbClr val="0000FF"/>
                </a:solidFill>
                <a:latin typeface="Arial"/>
              </a:rPr>
              <a:t>23</a:t>
            </a:r>
            <a:r>
              <a:rPr lang="de-DE" sz="4800" b="1" spc="-1" dirty="0" smtClean="0">
                <a:solidFill>
                  <a:srgbClr val="0000FF"/>
                </a:solidFill>
                <a:latin typeface="Arial"/>
              </a:rPr>
              <a:t>. </a:t>
            </a:r>
            <a:r>
              <a:rPr lang="de-DE" sz="4800" b="1" spc="-1" dirty="0">
                <a:solidFill>
                  <a:srgbClr val="0000FF"/>
                </a:solidFill>
                <a:latin typeface="Arial"/>
              </a:rPr>
              <a:t>Mai 2024</a:t>
            </a:r>
          </a:p>
          <a:p>
            <a:pPr algn="ctr">
              <a:buNone/>
            </a:pPr>
            <a:endParaRPr lang="de-DE" sz="4800" b="1" spc="-1" dirty="0">
              <a:solidFill>
                <a:srgbClr val="0000FF"/>
              </a:solidFill>
              <a:latin typeface="Arial"/>
            </a:endParaRPr>
          </a:p>
          <a:p>
            <a:pPr algn="ctr">
              <a:buNone/>
            </a:pPr>
            <a:r>
              <a:rPr lang="de-DE" sz="4800" b="1" spc="-1" dirty="0" smtClean="0">
                <a:solidFill>
                  <a:srgbClr val="0000FF"/>
                </a:solidFill>
                <a:latin typeface="Arial"/>
              </a:rPr>
              <a:t>Jakobusober</a:t>
            </a:r>
            <a:r>
              <a:rPr lang="de-DE" sz="4800" b="1" spc="-1" dirty="0" smtClean="0">
                <a:solidFill>
                  <a:srgbClr val="0000FF"/>
                </a:solidFill>
                <a:latin typeface="Arial"/>
              </a:rPr>
              <a:t>schule </a:t>
            </a:r>
            <a:endParaRPr lang="de-DE" sz="4800" b="1" spc="-1" dirty="0">
              <a:solidFill>
                <a:srgbClr val="0000FF"/>
              </a:solidFill>
              <a:latin typeface="Arial"/>
            </a:endParaRPr>
          </a:p>
          <a:p>
            <a:pPr algn="ctr">
              <a:buNone/>
            </a:pPr>
            <a:r>
              <a:rPr lang="de-DE" sz="4800" b="1" spc="-1" dirty="0" err="1" smtClean="0">
                <a:solidFill>
                  <a:srgbClr val="0000FF"/>
                </a:solidFill>
                <a:latin typeface="Arial"/>
              </a:rPr>
              <a:t>Mülsen</a:t>
            </a:r>
            <a:endParaRPr lang="de-DE" sz="4800" b="1" spc="-1" dirty="0">
              <a:solidFill>
                <a:srgbClr val="0000FF"/>
              </a:solid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="" xmlns:a16="http://schemas.microsoft.com/office/drawing/2014/main" id="{4E90B423-AB63-3258-3A47-579DD8917031}"/>
              </a:ext>
            </a:extLst>
          </p:cNvPr>
          <p:cNvSpPr txBox="1"/>
          <p:nvPr/>
        </p:nvSpPr>
        <p:spPr>
          <a:xfrm>
            <a:off x="754032" y="779441"/>
            <a:ext cx="8820000" cy="68535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de-DE" sz="3600" spc="-1" dirty="0" smtClean="0">
                <a:solidFill>
                  <a:srgbClr val="4700B8"/>
                </a:solidFill>
                <a:latin typeface="Arial"/>
              </a:rPr>
              <a:t>Verbinden des Roboters</a:t>
            </a:r>
            <a:r>
              <a:rPr lang="de-DE" sz="3600" b="0" strike="noStrike" spc="-1" dirty="0" smtClean="0">
                <a:solidFill>
                  <a:srgbClr val="4700B8"/>
                </a:solidFill>
                <a:latin typeface="Arial"/>
              </a:rPr>
              <a:t> </a:t>
            </a:r>
            <a:endParaRPr lang="de-DE" sz="3600" b="0" strike="noStrike" spc="-1" dirty="0">
              <a:latin typeface="Arial"/>
            </a:endParaRPr>
          </a:p>
          <a:p>
            <a:pPr>
              <a:lnSpc>
                <a:spcPct val="150000"/>
              </a:lnSpc>
              <a:buNone/>
            </a:pPr>
            <a:r>
              <a:rPr lang="de-DE" sz="2800" spc="-1" dirty="0">
                <a:solidFill>
                  <a:srgbClr val="0000FF"/>
                </a:solidFill>
                <a:latin typeface="Arial"/>
              </a:rPr>
              <a:t>	</a:t>
            </a:r>
            <a:endParaRPr lang="de-DE" sz="2000" spc="-1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611156" y="1558883"/>
            <a:ext cx="8820000" cy="5292788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de-DE" sz="2800" b="0" strike="noStrike" spc="-1" dirty="0" smtClean="0">
                <a:solidFill>
                  <a:srgbClr val="FF0000"/>
                </a:solidFill>
                <a:latin typeface="Arial"/>
              </a:rPr>
              <a:t>Installation eines Treibers nötig</a:t>
            </a:r>
            <a:endParaRPr lang="de-DE" sz="2800" spc="-1" dirty="0">
              <a:solidFill>
                <a:srgbClr val="0000FF"/>
              </a:solidFill>
              <a:latin typeface="Arial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400" spc="-1" dirty="0" smtClean="0">
                <a:solidFill>
                  <a:srgbClr val="0000FF"/>
                </a:solidFill>
                <a:latin typeface="Arial"/>
              </a:rPr>
              <a:t>Verbinden des </a:t>
            </a:r>
            <a:r>
              <a:rPr lang="de-DE" sz="2400" spc="-1" dirty="0" err="1" smtClean="0">
                <a:solidFill>
                  <a:srgbClr val="0000FF"/>
                </a:solidFill>
                <a:latin typeface="Arial"/>
              </a:rPr>
              <a:t>mBots</a:t>
            </a:r>
            <a:endParaRPr lang="de-DE" sz="2400" spc="-1" dirty="0" smtClean="0">
              <a:solidFill>
                <a:srgbClr val="0000FF"/>
              </a:solidFill>
              <a:latin typeface="Arial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400" spc="-1" dirty="0" smtClean="0">
                <a:solidFill>
                  <a:srgbClr val="0000FF"/>
                </a:solidFill>
                <a:latin typeface="Arial"/>
              </a:rPr>
              <a:t>Unterschied Live-Betrieb und Hochladen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400" spc="-1" dirty="0" smtClean="0">
                <a:solidFill>
                  <a:srgbClr val="0000FF"/>
                </a:solidFill>
                <a:latin typeface="Arial"/>
              </a:rPr>
              <a:t>Bekannte Probleme</a:t>
            </a:r>
            <a:endParaRPr lang="de-DE" sz="2400" spc="-1" dirty="0">
              <a:solidFill>
                <a:srgbClr val="0000FF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de-DE" sz="2000" spc="-1" dirty="0">
              <a:solidFill>
                <a:srgbClr val="0000FF"/>
              </a:solid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Textfeld 1066"/>
          <p:cNvSpPr txBox="1"/>
          <p:nvPr/>
        </p:nvSpPr>
        <p:spPr>
          <a:xfrm>
            <a:off x="754032" y="779441"/>
            <a:ext cx="8820000" cy="6000792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de-DE" sz="3600" b="0" strike="noStrike" spc="-1" dirty="0">
                <a:solidFill>
                  <a:srgbClr val="4700B8"/>
                </a:solidFill>
                <a:latin typeface="Arial"/>
              </a:rPr>
              <a:t>Aktionen des Roboters</a:t>
            </a:r>
            <a:endParaRPr lang="de-DE" sz="3600" b="0" strike="noStrike" spc="-1" dirty="0">
              <a:latin typeface="Arial"/>
            </a:endParaRPr>
          </a:p>
          <a:p>
            <a:endParaRPr lang="de-DE" sz="3200" b="0" strike="noStrike" spc="-1" dirty="0">
              <a:latin typeface="Arial"/>
            </a:endParaRPr>
          </a:p>
          <a:p>
            <a:pPr>
              <a:lnSpc>
                <a:spcPct val="150000"/>
              </a:lnSpc>
              <a:buNone/>
            </a:pPr>
            <a:r>
              <a:rPr lang="de-DE" sz="2800" b="0" strike="noStrike" spc="-1" dirty="0">
                <a:solidFill>
                  <a:srgbClr val="FF0000"/>
                </a:solidFill>
                <a:latin typeface="Arial"/>
              </a:rPr>
              <a:t>Ausgaben des </a:t>
            </a:r>
            <a:r>
              <a:rPr lang="de-DE" sz="2800" b="0" strike="noStrike" spc="-1" dirty="0" err="1">
                <a:solidFill>
                  <a:srgbClr val="FF0000"/>
                </a:solidFill>
                <a:latin typeface="Arial"/>
              </a:rPr>
              <a:t>CyperPi</a:t>
            </a:r>
            <a:r>
              <a:rPr lang="de-DE" sz="2800" b="0" strike="noStrike" spc="-1" dirty="0">
                <a:solidFill>
                  <a:srgbClr val="FF0000"/>
                </a:solidFill>
                <a:latin typeface="Arial"/>
              </a:rPr>
              <a:t>:</a:t>
            </a:r>
            <a:endParaRPr lang="de-DE" sz="2800" spc="-1" dirty="0">
              <a:solidFill>
                <a:srgbClr val="0000FF"/>
              </a:solidFill>
              <a:latin typeface="Arial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000" spc="-1" dirty="0">
                <a:solidFill>
                  <a:srgbClr val="0000FF"/>
                </a:solidFill>
                <a:latin typeface="Arial"/>
              </a:rPr>
              <a:t>LED-Anzeige an der Seite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000" spc="-1" dirty="0">
                <a:solidFill>
                  <a:srgbClr val="0000FF"/>
                </a:solidFill>
                <a:latin typeface="Arial"/>
              </a:rPr>
              <a:t>Abspielen von Tönen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000" spc="-1" dirty="0">
                <a:solidFill>
                  <a:srgbClr val="0000FF"/>
                </a:solidFill>
                <a:latin typeface="Arial"/>
              </a:rPr>
              <a:t>Abspielen eigener Aufnahmen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000" spc="-1" dirty="0">
                <a:solidFill>
                  <a:srgbClr val="0000FF"/>
                </a:solidFill>
                <a:latin typeface="Arial"/>
              </a:rPr>
              <a:t>Textausgabe auf dem Display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000" spc="-1" dirty="0">
                <a:solidFill>
                  <a:srgbClr val="0000FF"/>
                </a:solidFill>
                <a:latin typeface="Arial"/>
              </a:rPr>
              <a:t>Einfache Grafiken auf dem Display</a:t>
            </a:r>
          </a:p>
          <a:p>
            <a:pPr>
              <a:lnSpc>
                <a:spcPct val="150000"/>
              </a:lnSpc>
            </a:pPr>
            <a:r>
              <a:rPr lang="de-DE" sz="2800" spc="-1" dirty="0">
                <a:solidFill>
                  <a:srgbClr val="FF0000"/>
                </a:solidFill>
                <a:latin typeface="Arial"/>
              </a:rPr>
              <a:t>Bewegungen des Roboters: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000" spc="-1" dirty="0">
                <a:solidFill>
                  <a:srgbClr val="0000FF"/>
                </a:solidFill>
                <a:latin typeface="Arial"/>
              </a:rPr>
              <a:t>Bewegung vor- und rückwärts mit unterschiedlicher Geschwindigkeit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000" spc="-1" dirty="0">
                <a:solidFill>
                  <a:srgbClr val="0000FF"/>
                </a:solidFill>
                <a:latin typeface="Arial"/>
              </a:rPr>
              <a:t>Drehungen durch Winkelangabe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endParaRPr lang="de-DE" sz="2000" spc="-1" dirty="0">
              <a:solidFill>
                <a:srgbClr val="0000FF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de-DE" sz="2000" spc="-1" dirty="0">
              <a:solidFill>
                <a:srgbClr val="0000FF"/>
              </a:solidFill>
              <a:latin typeface="Arial"/>
            </a:endParaRPr>
          </a:p>
        </p:txBody>
      </p:sp>
      <p:pic>
        <p:nvPicPr>
          <p:cNvPr id="3" name="Grafik 2" descr="Ausgabe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1816" y="3136895"/>
            <a:ext cx="3186345" cy="642942"/>
          </a:xfrm>
          <a:prstGeom prst="rect">
            <a:avLst/>
          </a:prstGeom>
        </p:spPr>
      </p:pic>
      <p:pic>
        <p:nvPicPr>
          <p:cNvPr id="4" name="Grafik 3" descr="Ausgabe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1816" y="2208201"/>
            <a:ext cx="4038482" cy="642942"/>
          </a:xfrm>
          <a:prstGeom prst="rect">
            <a:avLst/>
          </a:prstGeom>
        </p:spPr>
      </p:pic>
      <p:pic>
        <p:nvPicPr>
          <p:cNvPr id="5" name="Grafik 4" descr="Ausgabe-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3254" y="3994151"/>
            <a:ext cx="3779176" cy="766789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Textfeld 1066"/>
          <p:cNvSpPr txBox="1"/>
          <p:nvPr/>
        </p:nvSpPr>
        <p:spPr>
          <a:xfrm>
            <a:off x="754032" y="779441"/>
            <a:ext cx="8820000" cy="4988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de-DE" sz="3600" b="0" strike="noStrike" spc="-1" dirty="0" smtClean="0">
                <a:solidFill>
                  <a:srgbClr val="4700B8"/>
                </a:solidFill>
                <a:latin typeface="Arial"/>
              </a:rPr>
              <a:t>Test der Aktionen</a:t>
            </a:r>
            <a:endParaRPr lang="de-DE" sz="3600" b="0" strike="noStrike" spc="-1" dirty="0">
              <a:latin typeface="Arial"/>
            </a:endParaRPr>
          </a:p>
          <a:p>
            <a:endParaRPr lang="de-DE" sz="3200" b="0" strike="noStrike" spc="-1" dirty="0">
              <a:latin typeface="Arial"/>
            </a:endParaRPr>
          </a:p>
          <a:p>
            <a:pPr>
              <a:lnSpc>
                <a:spcPct val="150000"/>
              </a:lnSpc>
              <a:buNone/>
            </a:pPr>
            <a:r>
              <a:rPr lang="de-DE" sz="2800" b="0" strike="noStrike" spc="-1" dirty="0" smtClean="0">
                <a:solidFill>
                  <a:srgbClr val="FF0000"/>
                </a:solidFill>
                <a:latin typeface="Arial"/>
              </a:rPr>
              <a:t>Aufgaben ohne Sensoren:</a:t>
            </a:r>
            <a:endParaRPr lang="de-DE" sz="2800" spc="-1" dirty="0">
              <a:solidFill>
                <a:srgbClr val="0000FF"/>
              </a:solidFill>
              <a:latin typeface="Arial"/>
            </a:endParaRPr>
          </a:p>
          <a:p>
            <a:pPr>
              <a:spcAft>
                <a:spcPts val="600"/>
              </a:spcAft>
            </a:pPr>
            <a:endParaRPr lang="de-DE" sz="2400" spc="-1" dirty="0" smtClean="0">
              <a:solidFill>
                <a:srgbClr val="0070C0"/>
              </a:solidFill>
              <a:latin typeface="Arial"/>
            </a:endParaRPr>
          </a:p>
          <a:p>
            <a:pPr>
              <a:spcAft>
                <a:spcPts val="600"/>
              </a:spcAft>
              <a:buFontTx/>
              <a:buChar char="-"/>
            </a:pPr>
            <a:r>
              <a:rPr lang="de-DE" sz="2400" spc="-1" dirty="0" smtClean="0">
                <a:solidFill>
                  <a:srgbClr val="0070C0"/>
                </a:solidFill>
                <a:latin typeface="Arial"/>
              </a:rPr>
              <a:t>Mögliche Aktionen des Roboters testen (ohne Bewegung)</a:t>
            </a:r>
          </a:p>
          <a:p>
            <a:pPr>
              <a:spcAft>
                <a:spcPts val="600"/>
              </a:spcAft>
              <a:buFontTx/>
              <a:buChar char="-"/>
            </a:pPr>
            <a:endParaRPr lang="de-DE" sz="2400" spc="-1" dirty="0" smtClean="0">
              <a:solidFill>
                <a:srgbClr val="0070C0"/>
              </a:solidFill>
              <a:latin typeface="Arial"/>
            </a:endParaRPr>
          </a:p>
          <a:p>
            <a:pPr>
              <a:spcAft>
                <a:spcPts val="600"/>
              </a:spcAft>
              <a:buFontTx/>
              <a:buChar char="-"/>
            </a:pPr>
            <a:r>
              <a:rPr lang="de-DE" sz="2400" spc="-1" dirty="0" smtClean="0">
                <a:solidFill>
                  <a:srgbClr val="0070C0"/>
                </a:solidFill>
                <a:latin typeface="Arial"/>
              </a:rPr>
              <a:t>Bewegung des Roboters testen (Programm hochladen)</a:t>
            </a:r>
          </a:p>
          <a:p>
            <a:pPr>
              <a:spcAft>
                <a:spcPts val="600"/>
              </a:spcAft>
              <a:buFontTx/>
              <a:buChar char="-"/>
            </a:pPr>
            <a:endParaRPr lang="de-DE" sz="2400" spc="-1" dirty="0" smtClean="0">
              <a:solidFill>
                <a:srgbClr val="0070C0"/>
              </a:solidFill>
              <a:latin typeface="Arial"/>
            </a:endParaRPr>
          </a:p>
          <a:p>
            <a:pPr>
              <a:spcAft>
                <a:spcPts val="600"/>
              </a:spcAft>
              <a:buFontTx/>
              <a:buChar char="-"/>
            </a:pPr>
            <a:r>
              <a:rPr lang="de-DE" sz="2400" spc="-1" dirty="0" smtClean="0">
                <a:solidFill>
                  <a:srgbClr val="0070C0"/>
                </a:solidFill>
                <a:latin typeface="Arial"/>
              </a:rPr>
              <a:t>Schleife verwenden (Test Genauigkeit Bewegung)</a:t>
            </a:r>
            <a:endParaRPr lang="de-DE" sz="2000" spc="-1" dirty="0">
              <a:solidFill>
                <a:srgbClr val="0000FF"/>
              </a:solidFill>
              <a:latin typeface="Arial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endParaRPr lang="de-DE" sz="2000" spc="-1" dirty="0">
              <a:solidFill>
                <a:srgbClr val="0000FF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de-DE" sz="2000" spc="-1" dirty="0">
              <a:solidFill>
                <a:srgbClr val="0000FF"/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741322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Textfeld 1066"/>
          <p:cNvSpPr txBox="1"/>
          <p:nvPr/>
        </p:nvSpPr>
        <p:spPr>
          <a:xfrm>
            <a:off x="754032" y="779441"/>
            <a:ext cx="8820000" cy="4988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de-DE" sz="3600" b="0" strike="noStrike" spc="-1" dirty="0">
                <a:solidFill>
                  <a:srgbClr val="4700B8"/>
                </a:solidFill>
                <a:latin typeface="Arial"/>
              </a:rPr>
              <a:t>Mögliche Schüleraufgaben</a:t>
            </a:r>
            <a:endParaRPr lang="de-DE" sz="3600" b="0" strike="noStrike" spc="-1" dirty="0">
              <a:latin typeface="Arial"/>
            </a:endParaRPr>
          </a:p>
          <a:p>
            <a:endParaRPr lang="de-DE" sz="3200" b="0" strike="noStrike" spc="-1" dirty="0">
              <a:latin typeface="Arial"/>
            </a:endParaRPr>
          </a:p>
          <a:p>
            <a:pPr>
              <a:lnSpc>
                <a:spcPct val="150000"/>
              </a:lnSpc>
              <a:spcAft>
                <a:spcPts val="1800"/>
              </a:spcAft>
              <a:buNone/>
            </a:pPr>
            <a:r>
              <a:rPr lang="de-DE" sz="2800" b="0" strike="noStrike" spc="-1" dirty="0" smtClean="0">
                <a:solidFill>
                  <a:srgbClr val="FF0000"/>
                </a:solidFill>
                <a:latin typeface="Arial"/>
              </a:rPr>
              <a:t>Aufgaben ohne Sensoren:</a:t>
            </a:r>
            <a:endParaRPr lang="de-DE" sz="2800" spc="-1" dirty="0">
              <a:solidFill>
                <a:srgbClr val="0000FF"/>
              </a:solidFill>
              <a:latin typeface="Arial"/>
            </a:endParaRPr>
          </a:p>
          <a:p>
            <a:pPr>
              <a:spcAft>
                <a:spcPts val="1800"/>
              </a:spcAft>
              <a:buFontTx/>
              <a:buChar char="-"/>
            </a:pPr>
            <a:r>
              <a:rPr lang="de-DE" sz="2400" dirty="0" smtClean="0">
                <a:solidFill>
                  <a:srgbClr val="0070C0"/>
                </a:solidFill>
              </a:rPr>
              <a:t> Erstelle den Ablauf für eine Ampel mit LED</a:t>
            </a:r>
          </a:p>
          <a:p>
            <a:pPr>
              <a:spcAft>
                <a:spcPts val="1800"/>
              </a:spcAft>
              <a:buFontTx/>
              <a:buChar char="-"/>
            </a:pPr>
            <a:r>
              <a:rPr lang="de-DE" sz="2400" dirty="0" smtClean="0">
                <a:solidFill>
                  <a:srgbClr val="0070C0"/>
                </a:solidFill>
              </a:rPr>
              <a:t> Musik spielen (alle meine Entchen)</a:t>
            </a:r>
          </a:p>
          <a:p>
            <a:pPr>
              <a:spcAft>
                <a:spcPts val="1800"/>
              </a:spcAft>
              <a:buFontTx/>
              <a:buChar char="-"/>
            </a:pPr>
            <a:r>
              <a:rPr lang="de-DE" sz="2400" dirty="0" smtClean="0">
                <a:solidFill>
                  <a:srgbClr val="0070C0"/>
                </a:solidFill>
              </a:rPr>
              <a:t> Fahre eine festgelegte Strecke </a:t>
            </a:r>
          </a:p>
          <a:p>
            <a:pPr>
              <a:spcAft>
                <a:spcPts val="1800"/>
              </a:spcAft>
            </a:pPr>
            <a:r>
              <a:rPr lang="de-DE" sz="2400" dirty="0" smtClean="0">
                <a:solidFill>
                  <a:srgbClr val="0070C0"/>
                </a:solidFill>
              </a:rPr>
              <a:t>  (Kombination mit Licht und Musik – „Feuerwehrauto“)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endParaRPr lang="de-DE" sz="2000" spc="-1" dirty="0">
              <a:solidFill>
                <a:srgbClr val="0000FF"/>
              </a:solidFill>
              <a:latin typeface="Arial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endParaRPr lang="de-DE" sz="2000" spc="-1" dirty="0">
              <a:solidFill>
                <a:srgbClr val="0000FF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de-DE" sz="2000" spc="-1" dirty="0">
              <a:solidFill>
                <a:srgbClr val="0000FF"/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741322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Textfeld 1066"/>
          <p:cNvSpPr txBox="1"/>
          <p:nvPr/>
        </p:nvSpPr>
        <p:spPr>
          <a:xfrm>
            <a:off x="754032" y="779441"/>
            <a:ext cx="8820000" cy="5880716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de-DE" sz="3600" b="0" strike="noStrike" spc="-1" dirty="0">
                <a:solidFill>
                  <a:srgbClr val="4700B8"/>
                </a:solidFill>
                <a:latin typeface="Arial"/>
              </a:rPr>
              <a:t>Sensoren des Roboters</a:t>
            </a:r>
            <a:endParaRPr lang="de-DE" sz="3600" b="0" strike="noStrike" spc="-1" dirty="0">
              <a:latin typeface="Arial"/>
            </a:endParaRPr>
          </a:p>
          <a:p>
            <a:pPr>
              <a:lnSpc>
                <a:spcPct val="150000"/>
              </a:lnSpc>
              <a:buNone/>
            </a:pPr>
            <a:r>
              <a:rPr lang="de-DE" sz="2400" b="0" strike="noStrike" spc="-1" dirty="0">
                <a:solidFill>
                  <a:srgbClr val="FF0000"/>
                </a:solidFill>
                <a:latin typeface="Arial"/>
              </a:rPr>
              <a:t>Ultraschall-Sensor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400" spc="-1" dirty="0">
                <a:solidFill>
                  <a:srgbClr val="0000FF"/>
                </a:solidFill>
                <a:latin typeface="Arial"/>
              </a:rPr>
              <a:t>Erkennen von Hindernissen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400" spc="-1" dirty="0">
                <a:solidFill>
                  <a:srgbClr val="0000FF"/>
                </a:solidFill>
                <a:latin typeface="Arial"/>
              </a:rPr>
              <a:t>Messen von Entfernungen</a:t>
            </a:r>
          </a:p>
          <a:p>
            <a:pPr>
              <a:lnSpc>
                <a:spcPct val="150000"/>
              </a:lnSpc>
              <a:buNone/>
            </a:pPr>
            <a:r>
              <a:rPr lang="de-DE" sz="2400" b="0" strike="noStrike" spc="-1" dirty="0">
                <a:solidFill>
                  <a:srgbClr val="FF0000"/>
                </a:solidFill>
                <a:latin typeface="Arial"/>
              </a:rPr>
              <a:t>Mikrofon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400" spc="-1" dirty="0">
                <a:solidFill>
                  <a:srgbClr val="0000FF"/>
                </a:solidFill>
                <a:latin typeface="Arial"/>
              </a:rPr>
              <a:t>Messen </a:t>
            </a:r>
            <a:r>
              <a:rPr lang="de-DE" sz="2400" spc="-1">
                <a:solidFill>
                  <a:srgbClr val="0000FF"/>
                </a:solidFill>
                <a:latin typeface="Arial"/>
              </a:rPr>
              <a:t>der </a:t>
            </a:r>
            <a:r>
              <a:rPr lang="de-DE" sz="2400" spc="-1" smtClean="0">
                <a:solidFill>
                  <a:srgbClr val="0000FF"/>
                </a:solidFill>
                <a:latin typeface="Arial"/>
              </a:rPr>
              <a:t>Umgebungslautstärke</a:t>
            </a:r>
            <a:endParaRPr lang="de-DE" sz="2400" spc="-1" dirty="0">
              <a:solidFill>
                <a:srgbClr val="0000FF"/>
              </a:solidFill>
              <a:latin typeface="Arial"/>
            </a:endParaRPr>
          </a:p>
          <a:p>
            <a:pPr>
              <a:lnSpc>
                <a:spcPct val="150000"/>
              </a:lnSpc>
              <a:buNone/>
            </a:pPr>
            <a:r>
              <a:rPr lang="de-DE" sz="2400" b="0" strike="noStrike" spc="-1" dirty="0">
                <a:solidFill>
                  <a:srgbClr val="FF0000"/>
                </a:solidFill>
                <a:latin typeface="Arial"/>
              </a:rPr>
              <a:t>Licht-Sensor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400" spc="-1" dirty="0">
                <a:solidFill>
                  <a:srgbClr val="0000FF"/>
                </a:solidFill>
                <a:latin typeface="Arial"/>
              </a:rPr>
              <a:t>Hell/Dunkel </a:t>
            </a:r>
            <a:r>
              <a:rPr lang="de-DE" sz="2400" spc="-1" dirty="0" smtClean="0">
                <a:solidFill>
                  <a:srgbClr val="0000FF"/>
                </a:solidFill>
                <a:latin typeface="Arial"/>
              </a:rPr>
              <a:t>des Umgebungslichts erkennen</a:t>
            </a:r>
            <a:endParaRPr lang="de-DE" sz="2400" spc="-1" dirty="0">
              <a:solidFill>
                <a:srgbClr val="0000FF"/>
              </a:solidFill>
              <a:latin typeface="Arial"/>
            </a:endParaRPr>
          </a:p>
          <a:p>
            <a:pPr>
              <a:lnSpc>
                <a:spcPct val="150000"/>
              </a:lnSpc>
              <a:buNone/>
            </a:pPr>
            <a:r>
              <a:rPr lang="de-DE" sz="2400" b="0" strike="noStrike" spc="-1" dirty="0">
                <a:solidFill>
                  <a:srgbClr val="FF0000"/>
                </a:solidFill>
                <a:latin typeface="Arial"/>
              </a:rPr>
              <a:t>RGB-Sensor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400" spc="-1" dirty="0">
                <a:solidFill>
                  <a:srgbClr val="0000FF"/>
                </a:solidFill>
                <a:latin typeface="Arial"/>
              </a:rPr>
              <a:t>Erkennen unterschiedlicher Farben</a:t>
            </a:r>
          </a:p>
        </p:txBody>
      </p:sp>
      <p:pic>
        <p:nvPicPr>
          <p:cNvPr id="3" name="Grafik 2" descr="Sensor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4625" y="1708135"/>
            <a:ext cx="4294215" cy="428628"/>
          </a:xfrm>
          <a:prstGeom prst="rect">
            <a:avLst/>
          </a:prstGeom>
        </p:spPr>
      </p:pic>
      <p:pic>
        <p:nvPicPr>
          <p:cNvPr id="5" name="Grafik 4" descr="Sensor-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6196" y="5208597"/>
            <a:ext cx="3569205" cy="571504"/>
          </a:xfrm>
          <a:prstGeom prst="rect">
            <a:avLst/>
          </a:prstGeom>
        </p:spPr>
      </p:pic>
      <p:pic>
        <p:nvPicPr>
          <p:cNvPr id="6" name="Grafik 5" descr="Sensor-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3386" y="3422647"/>
            <a:ext cx="2025873" cy="642942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Textfeld 1066"/>
          <p:cNvSpPr txBox="1"/>
          <p:nvPr/>
        </p:nvSpPr>
        <p:spPr>
          <a:xfrm>
            <a:off x="754032" y="779441"/>
            <a:ext cx="8820000" cy="4988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de-DE" sz="3600" b="0" strike="noStrike" spc="-1" dirty="0" smtClean="0">
                <a:solidFill>
                  <a:srgbClr val="4700B8"/>
                </a:solidFill>
                <a:latin typeface="Arial"/>
              </a:rPr>
              <a:t>Test der Sensoren</a:t>
            </a:r>
            <a:endParaRPr lang="de-DE" sz="3600" b="0" strike="noStrike" spc="-1" dirty="0">
              <a:latin typeface="Arial"/>
            </a:endParaRPr>
          </a:p>
          <a:p>
            <a:endParaRPr lang="de-DE" sz="3200" b="0" strike="noStrike" spc="-1" dirty="0">
              <a:latin typeface="Arial"/>
            </a:endParaRPr>
          </a:p>
          <a:p>
            <a:pPr>
              <a:lnSpc>
                <a:spcPct val="150000"/>
              </a:lnSpc>
              <a:buNone/>
            </a:pPr>
            <a:r>
              <a:rPr lang="de-DE" sz="2800" b="0" strike="noStrike" spc="-1" dirty="0" smtClean="0">
                <a:solidFill>
                  <a:srgbClr val="FF0000"/>
                </a:solidFill>
                <a:latin typeface="Arial"/>
              </a:rPr>
              <a:t>Aufgaben mit Sensoren:</a:t>
            </a:r>
            <a:endParaRPr lang="de-DE" sz="2800" spc="-1" dirty="0">
              <a:solidFill>
                <a:srgbClr val="0000FF"/>
              </a:solidFill>
              <a:latin typeface="Arial"/>
            </a:endParaRPr>
          </a:p>
          <a:p>
            <a:pPr>
              <a:spcAft>
                <a:spcPts val="600"/>
              </a:spcAft>
            </a:pPr>
            <a:endParaRPr lang="de-DE" sz="2400" spc="-1" dirty="0" smtClean="0">
              <a:solidFill>
                <a:srgbClr val="0070C0"/>
              </a:solidFill>
              <a:latin typeface="Arial"/>
            </a:endParaRPr>
          </a:p>
          <a:p>
            <a:pPr>
              <a:spcAft>
                <a:spcPts val="600"/>
              </a:spcAft>
              <a:buFontTx/>
              <a:buChar char="-"/>
            </a:pPr>
            <a:r>
              <a:rPr lang="de-DE" sz="2400" spc="-1" dirty="0" smtClean="0">
                <a:solidFill>
                  <a:srgbClr val="0070C0"/>
                </a:solidFill>
                <a:latin typeface="Arial"/>
              </a:rPr>
              <a:t> Testen der Sensoren für Licht und Lautstärke</a:t>
            </a:r>
          </a:p>
          <a:p>
            <a:pPr>
              <a:spcAft>
                <a:spcPts val="600"/>
              </a:spcAft>
              <a:buFontTx/>
              <a:buChar char="-"/>
            </a:pPr>
            <a:endParaRPr lang="de-DE" sz="2400" spc="-1" dirty="0" smtClean="0">
              <a:solidFill>
                <a:srgbClr val="0070C0"/>
              </a:solidFill>
              <a:latin typeface="Arial"/>
            </a:endParaRPr>
          </a:p>
          <a:p>
            <a:pPr>
              <a:spcAft>
                <a:spcPts val="600"/>
              </a:spcAft>
              <a:buFontTx/>
              <a:buChar char="-"/>
            </a:pPr>
            <a:r>
              <a:rPr lang="de-DE" sz="2400" spc="-1" dirty="0" smtClean="0">
                <a:solidFill>
                  <a:srgbClr val="0070C0"/>
                </a:solidFill>
              </a:rPr>
              <a:t> Testen der Sensoren für Ultraschall</a:t>
            </a:r>
            <a:endParaRPr lang="de-DE" sz="2400" spc="-1" dirty="0" smtClean="0">
              <a:solidFill>
                <a:srgbClr val="0070C0"/>
              </a:solidFill>
              <a:latin typeface="Arial"/>
            </a:endParaRPr>
          </a:p>
          <a:p>
            <a:pPr>
              <a:spcAft>
                <a:spcPts val="600"/>
              </a:spcAft>
              <a:buFontTx/>
              <a:buChar char="-"/>
            </a:pPr>
            <a:endParaRPr lang="de-DE" sz="2400" spc="-1" dirty="0" smtClean="0">
              <a:solidFill>
                <a:srgbClr val="0070C0"/>
              </a:solidFill>
              <a:latin typeface="Arial"/>
            </a:endParaRPr>
          </a:p>
          <a:p>
            <a:pPr>
              <a:spcAft>
                <a:spcPts val="600"/>
              </a:spcAft>
              <a:buFontTx/>
              <a:buChar char="-"/>
            </a:pPr>
            <a:r>
              <a:rPr lang="de-DE" sz="2400" spc="-1" dirty="0" smtClean="0">
                <a:solidFill>
                  <a:srgbClr val="0070C0"/>
                </a:solidFill>
                <a:latin typeface="Arial"/>
              </a:rPr>
              <a:t> Programm für Hindernis</a:t>
            </a:r>
          </a:p>
          <a:p>
            <a:pPr>
              <a:spcAft>
                <a:spcPts val="600"/>
              </a:spcAft>
            </a:pPr>
            <a:endParaRPr lang="de-DE" sz="2400" spc="-1" dirty="0" smtClean="0">
              <a:solidFill>
                <a:srgbClr val="0070C0"/>
              </a:solidFill>
              <a:latin typeface="Arial"/>
            </a:endParaRPr>
          </a:p>
          <a:p>
            <a:pPr>
              <a:spcAft>
                <a:spcPts val="600"/>
              </a:spcAft>
              <a:buFontTx/>
              <a:buChar char="-"/>
            </a:pPr>
            <a:r>
              <a:rPr lang="de-DE" sz="2400" spc="-1" dirty="0" smtClean="0">
                <a:solidFill>
                  <a:srgbClr val="0070C0"/>
                </a:solidFill>
                <a:latin typeface="Arial"/>
              </a:rPr>
              <a:t> Programm für Hindernis mit ausweichen</a:t>
            </a:r>
            <a:endParaRPr lang="de-DE" sz="2000" spc="-1" dirty="0">
              <a:solidFill>
                <a:srgbClr val="0000FF"/>
              </a:solidFill>
              <a:latin typeface="Arial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endParaRPr lang="de-DE" sz="2000" spc="-1" dirty="0">
              <a:solidFill>
                <a:srgbClr val="0000FF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de-DE" sz="2000" spc="-1" dirty="0">
              <a:solidFill>
                <a:srgbClr val="0000FF"/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741322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Textfeld 1066"/>
          <p:cNvSpPr txBox="1"/>
          <p:nvPr/>
        </p:nvSpPr>
        <p:spPr>
          <a:xfrm>
            <a:off x="754032" y="779441"/>
            <a:ext cx="8820000" cy="4988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de-DE" sz="3600" b="0" strike="noStrike" spc="-1" dirty="0">
                <a:solidFill>
                  <a:srgbClr val="4700B8"/>
                </a:solidFill>
                <a:latin typeface="Arial"/>
              </a:rPr>
              <a:t>Mögliche Schüleraufgaben</a:t>
            </a:r>
            <a:endParaRPr lang="de-DE" sz="3600" b="0" strike="noStrike" spc="-1" dirty="0">
              <a:latin typeface="Arial"/>
            </a:endParaRPr>
          </a:p>
          <a:p>
            <a:endParaRPr lang="de-DE" sz="3200" b="0" strike="noStrike" spc="-1" dirty="0">
              <a:latin typeface="Arial"/>
            </a:endParaRPr>
          </a:p>
          <a:p>
            <a:pPr>
              <a:lnSpc>
                <a:spcPct val="150000"/>
              </a:lnSpc>
              <a:buNone/>
            </a:pPr>
            <a:r>
              <a:rPr lang="de-DE" sz="2800" b="0" strike="noStrike" spc="-1" dirty="0" smtClean="0">
                <a:solidFill>
                  <a:srgbClr val="FF0000"/>
                </a:solidFill>
                <a:latin typeface="Arial"/>
              </a:rPr>
              <a:t>Aufgaben mit Nutzung der Sensoren:</a:t>
            </a:r>
          </a:p>
          <a:p>
            <a:pPr marL="180975" indent="-180975">
              <a:lnSpc>
                <a:spcPct val="150000"/>
              </a:lnSpc>
              <a:spcAft>
                <a:spcPts val="400"/>
              </a:spcAft>
              <a:buFontTx/>
              <a:buChar char="-"/>
            </a:pPr>
            <a:r>
              <a:rPr lang="de-DE" sz="2600" spc="-1" dirty="0" smtClean="0">
                <a:solidFill>
                  <a:srgbClr val="0070C0"/>
                </a:solidFill>
              </a:rPr>
              <a:t> Aktion, wenn Helligkeit/Lautstärke unter einem bestimmten Wert</a:t>
            </a:r>
          </a:p>
          <a:p>
            <a:pPr marL="180975" indent="-180975">
              <a:spcAft>
                <a:spcPts val="400"/>
              </a:spcAft>
              <a:buFontTx/>
              <a:buChar char="-"/>
            </a:pPr>
            <a:r>
              <a:rPr lang="de-DE" sz="2600" spc="-1" dirty="0" smtClean="0">
                <a:solidFill>
                  <a:srgbClr val="0070C0"/>
                </a:solidFill>
              </a:rPr>
              <a:t> Fahren zum Hindernis und Signal</a:t>
            </a:r>
          </a:p>
          <a:p>
            <a:pPr marL="180975" indent="-180975">
              <a:spcAft>
                <a:spcPts val="400"/>
              </a:spcAft>
              <a:buFontTx/>
              <a:buChar char="-"/>
            </a:pPr>
            <a:endParaRPr lang="de-DE" sz="2600" spc="-1" dirty="0" smtClean="0">
              <a:solidFill>
                <a:srgbClr val="0070C0"/>
              </a:solidFill>
            </a:endParaRPr>
          </a:p>
          <a:p>
            <a:pPr marL="180975" indent="-180975">
              <a:spcAft>
                <a:spcPts val="400"/>
              </a:spcAft>
              <a:buFontTx/>
              <a:buChar char="-"/>
            </a:pPr>
            <a:r>
              <a:rPr lang="de-DE" sz="2600" spc="-1" dirty="0" smtClean="0">
                <a:solidFill>
                  <a:srgbClr val="0070C0"/>
                </a:solidFill>
              </a:rPr>
              <a:t> Fahren zum Hindernis und Ausweichen nach erkannter Farbe</a:t>
            </a:r>
          </a:p>
          <a:p>
            <a:pPr marL="180975" indent="-180975">
              <a:spcAft>
                <a:spcPts val="400"/>
              </a:spcAft>
              <a:buFontTx/>
              <a:buChar char="-"/>
            </a:pPr>
            <a:endParaRPr lang="de-DE" sz="2600" spc="-1" dirty="0" smtClean="0">
              <a:solidFill>
                <a:srgbClr val="0070C0"/>
              </a:solidFill>
            </a:endParaRPr>
          </a:p>
          <a:p>
            <a:pPr marL="180975" indent="-180975">
              <a:spcAft>
                <a:spcPts val="400"/>
              </a:spcAft>
              <a:buFontTx/>
              <a:buChar char="-"/>
            </a:pPr>
            <a:r>
              <a:rPr lang="de-DE" sz="2600" spc="-1" dirty="0" smtClean="0">
                <a:solidFill>
                  <a:srgbClr val="0070C0"/>
                </a:solidFill>
              </a:rPr>
              <a:t> Fahren in einem kleinen Labyrinth</a:t>
            </a:r>
          </a:p>
          <a:p>
            <a:pPr>
              <a:spcAft>
                <a:spcPts val="600"/>
              </a:spcAft>
            </a:pPr>
            <a:endParaRPr lang="de-DE" sz="2800" spc="-1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877418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Textfeld 1066"/>
          <p:cNvSpPr txBox="1"/>
          <p:nvPr/>
        </p:nvSpPr>
        <p:spPr>
          <a:xfrm>
            <a:off x="754032" y="779441"/>
            <a:ext cx="8820000" cy="4988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de-DE" sz="3600" b="0" strike="noStrike" spc="-1" dirty="0">
                <a:solidFill>
                  <a:srgbClr val="4700B8"/>
                </a:solidFill>
                <a:latin typeface="Arial"/>
              </a:rPr>
              <a:t>Kommunikation der Roboter</a:t>
            </a:r>
            <a:endParaRPr lang="de-DE" sz="3600" b="0" strike="noStrike" spc="-1" dirty="0">
              <a:latin typeface="Arial"/>
            </a:endParaRPr>
          </a:p>
          <a:p>
            <a:endParaRPr lang="de-DE" sz="3200" b="0" strike="noStrike" spc="-1" dirty="0">
              <a:latin typeface="Arial"/>
            </a:endParaRPr>
          </a:p>
          <a:p>
            <a:pPr>
              <a:lnSpc>
                <a:spcPct val="150000"/>
              </a:lnSpc>
              <a:buNone/>
            </a:pPr>
            <a:r>
              <a:rPr lang="de-DE" sz="2800" b="0" strike="noStrike" spc="-1" dirty="0">
                <a:solidFill>
                  <a:srgbClr val="FF0000"/>
                </a:solidFill>
                <a:latin typeface="Arial"/>
              </a:rPr>
              <a:t>Einbinden des </a:t>
            </a:r>
            <a:r>
              <a:rPr lang="de-DE" sz="2800" b="0" strike="noStrike" spc="-1" dirty="0" err="1">
                <a:solidFill>
                  <a:srgbClr val="FF0000"/>
                </a:solidFill>
                <a:latin typeface="Arial"/>
              </a:rPr>
              <a:t>mBot</a:t>
            </a:r>
            <a:r>
              <a:rPr lang="de-DE" sz="2800" b="0" strike="noStrike" spc="-1" dirty="0">
                <a:solidFill>
                  <a:srgbClr val="FF0000"/>
                </a:solidFill>
                <a:latin typeface="Arial"/>
              </a:rPr>
              <a:t> in ein WLAN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600" spc="-1" dirty="0">
                <a:solidFill>
                  <a:srgbClr val="0000FF"/>
                </a:solidFill>
                <a:latin typeface="Arial"/>
              </a:rPr>
              <a:t>Anmelden im </a:t>
            </a:r>
            <a:r>
              <a:rPr lang="de-DE" sz="2600" spc="-1" dirty="0" smtClean="0">
                <a:solidFill>
                  <a:srgbClr val="0000FF"/>
                </a:solidFill>
                <a:latin typeface="Arial"/>
              </a:rPr>
              <a:t>Netz</a:t>
            </a:r>
            <a:endParaRPr lang="de-DE" sz="2600" spc="-1" dirty="0">
              <a:solidFill>
                <a:srgbClr val="0000FF"/>
              </a:solidFill>
              <a:latin typeface="Arial"/>
            </a:endParaRPr>
          </a:p>
          <a:p>
            <a:pPr>
              <a:lnSpc>
                <a:spcPct val="150000"/>
              </a:lnSpc>
              <a:buNone/>
            </a:pPr>
            <a:r>
              <a:rPr lang="de-DE" sz="2800" spc="-1" dirty="0" smtClean="0">
                <a:solidFill>
                  <a:srgbClr val="FF0000"/>
                </a:solidFill>
                <a:latin typeface="Arial"/>
              </a:rPr>
              <a:t>Senden/Empfangen </a:t>
            </a:r>
            <a:r>
              <a:rPr lang="de-DE" sz="2800" spc="-1" dirty="0">
                <a:solidFill>
                  <a:srgbClr val="FF0000"/>
                </a:solidFill>
                <a:latin typeface="Arial"/>
              </a:rPr>
              <a:t>von Nachrichten im WLAN</a:t>
            </a:r>
            <a:endParaRPr lang="de-DE" sz="2800" spc="-1" dirty="0">
              <a:solidFill>
                <a:srgbClr val="0000FF"/>
              </a:solidFill>
              <a:latin typeface="Arial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600" spc="-1" dirty="0">
                <a:solidFill>
                  <a:srgbClr val="0000FF"/>
                </a:solidFill>
                <a:latin typeface="Arial"/>
              </a:rPr>
              <a:t>Nötige </a:t>
            </a:r>
            <a:r>
              <a:rPr lang="de-DE" sz="2600" spc="-1" dirty="0" smtClean="0">
                <a:solidFill>
                  <a:srgbClr val="0000FF"/>
                </a:solidFill>
                <a:latin typeface="Arial"/>
              </a:rPr>
              <a:t>Befehle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de-DE" sz="2600" spc="-1" dirty="0" smtClean="0">
                <a:solidFill>
                  <a:srgbClr val="0000FF"/>
                </a:solidFill>
                <a:latin typeface="Arial"/>
              </a:rPr>
              <a:t>Hinweise </a:t>
            </a:r>
            <a:r>
              <a:rPr lang="de-DE" sz="2600" spc="-1" dirty="0">
                <a:solidFill>
                  <a:srgbClr val="0000FF"/>
                </a:solidFill>
                <a:latin typeface="Arial"/>
              </a:rPr>
              <a:t>zu Umsetzung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Textfeld 1066"/>
          <p:cNvSpPr txBox="1"/>
          <p:nvPr/>
        </p:nvSpPr>
        <p:spPr>
          <a:xfrm>
            <a:off x="754032" y="779441"/>
            <a:ext cx="8820000" cy="6000792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de-DE" sz="3600" b="0" strike="noStrike" spc="-1" dirty="0" smtClean="0">
                <a:solidFill>
                  <a:srgbClr val="4700B8"/>
                </a:solidFill>
                <a:latin typeface="Arial"/>
              </a:rPr>
              <a:t>Test der Roboter im WLAN</a:t>
            </a:r>
            <a:endParaRPr lang="de-DE" sz="3600" b="0" strike="noStrike" spc="-1" dirty="0">
              <a:latin typeface="Arial"/>
            </a:endParaRPr>
          </a:p>
          <a:p>
            <a:endParaRPr lang="de-DE" sz="3200" b="0" strike="noStrike" spc="-1" dirty="0">
              <a:latin typeface="Arial"/>
            </a:endParaRPr>
          </a:p>
          <a:p>
            <a:pPr>
              <a:lnSpc>
                <a:spcPct val="150000"/>
              </a:lnSpc>
              <a:buNone/>
            </a:pPr>
            <a:r>
              <a:rPr lang="de-DE" sz="2800" b="0" strike="noStrike" spc="-1" dirty="0" smtClean="0">
                <a:solidFill>
                  <a:srgbClr val="FF0000"/>
                </a:solidFill>
                <a:latin typeface="Arial"/>
              </a:rPr>
              <a:t>Aufgaben im WLAN:</a:t>
            </a:r>
            <a:endParaRPr lang="de-DE" sz="2800" spc="-1" dirty="0">
              <a:solidFill>
                <a:srgbClr val="0000FF"/>
              </a:solidFill>
              <a:latin typeface="Arial"/>
            </a:endParaRPr>
          </a:p>
          <a:p>
            <a:pPr>
              <a:spcAft>
                <a:spcPts val="600"/>
              </a:spcAft>
            </a:pPr>
            <a:endParaRPr lang="de-DE" sz="2400" spc="-1" dirty="0" smtClean="0">
              <a:solidFill>
                <a:srgbClr val="0070C0"/>
              </a:solidFill>
              <a:latin typeface="Arial"/>
            </a:endParaRPr>
          </a:p>
          <a:p>
            <a:pPr>
              <a:spcAft>
                <a:spcPts val="600"/>
              </a:spcAft>
              <a:buFontTx/>
              <a:buChar char="-"/>
            </a:pPr>
            <a:r>
              <a:rPr lang="de-DE" sz="2400" spc="-1" dirty="0" smtClean="0">
                <a:solidFill>
                  <a:srgbClr val="0070C0"/>
                </a:solidFill>
                <a:latin typeface="Arial"/>
              </a:rPr>
              <a:t> Anmelden im WLAN: </a:t>
            </a:r>
            <a:r>
              <a:rPr lang="de-DE" sz="2400" spc="-1" dirty="0" err="1" smtClean="0">
                <a:solidFill>
                  <a:srgbClr val="00B050"/>
                </a:solidFill>
                <a:latin typeface="Arial"/>
              </a:rPr>
              <a:t>media-kunden</a:t>
            </a:r>
            <a:endParaRPr lang="de-DE" sz="2400" spc="-1" dirty="0" smtClean="0">
              <a:solidFill>
                <a:srgbClr val="00B050"/>
              </a:solidFill>
              <a:latin typeface="Arial"/>
            </a:endParaRPr>
          </a:p>
          <a:p>
            <a:pPr lvl="1">
              <a:spcAft>
                <a:spcPts val="600"/>
              </a:spcAft>
            </a:pPr>
            <a:r>
              <a:rPr lang="de-DE" sz="2400" spc="-1" dirty="0" smtClean="0">
                <a:solidFill>
                  <a:srgbClr val="0070C0"/>
                </a:solidFill>
                <a:latin typeface="Arial"/>
                <a:sym typeface="Wingdings" pitchFamily="2" charset="2"/>
              </a:rPr>
              <a:t> anschließend Signalton</a:t>
            </a:r>
            <a:endParaRPr lang="de-DE" sz="2400" spc="-1" dirty="0" smtClean="0">
              <a:solidFill>
                <a:srgbClr val="0070C0"/>
              </a:solidFill>
              <a:latin typeface="Arial"/>
            </a:endParaRPr>
          </a:p>
          <a:p>
            <a:pPr>
              <a:spcAft>
                <a:spcPts val="600"/>
              </a:spcAft>
              <a:buFontTx/>
              <a:buChar char="-"/>
            </a:pPr>
            <a:endParaRPr lang="de-DE" sz="2400" spc="-1" dirty="0" smtClean="0">
              <a:solidFill>
                <a:srgbClr val="0070C0"/>
              </a:solidFill>
              <a:latin typeface="Arial"/>
            </a:endParaRPr>
          </a:p>
          <a:p>
            <a:pPr>
              <a:spcAft>
                <a:spcPts val="600"/>
              </a:spcAft>
              <a:buFontTx/>
              <a:buChar char="-"/>
            </a:pPr>
            <a:r>
              <a:rPr lang="de-DE" sz="2400" spc="-1" dirty="0" smtClean="0">
                <a:solidFill>
                  <a:srgbClr val="0070C0"/>
                </a:solidFill>
              </a:rPr>
              <a:t> Simulation des „Redens“ zweier Roboter miteinander</a:t>
            </a:r>
            <a:endParaRPr lang="de-DE" sz="2400" spc="-1" dirty="0" smtClean="0">
              <a:solidFill>
                <a:srgbClr val="0070C0"/>
              </a:solidFill>
              <a:latin typeface="Arial"/>
            </a:endParaRPr>
          </a:p>
          <a:p>
            <a:pPr>
              <a:spcAft>
                <a:spcPts val="600"/>
              </a:spcAft>
              <a:buFontTx/>
              <a:buChar char="-"/>
            </a:pPr>
            <a:endParaRPr lang="de-DE" sz="2400" spc="-1" dirty="0" smtClean="0">
              <a:solidFill>
                <a:srgbClr val="0070C0"/>
              </a:solidFill>
              <a:latin typeface="Arial"/>
            </a:endParaRPr>
          </a:p>
          <a:p>
            <a:pPr>
              <a:spcAft>
                <a:spcPts val="600"/>
              </a:spcAft>
              <a:buFontTx/>
              <a:buChar char="-"/>
            </a:pPr>
            <a:r>
              <a:rPr lang="de-DE" sz="2400" spc="-1" dirty="0" smtClean="0">
                <a:solidFill>
                  <a:srgbClr val="0070C0"/>
                </a:solidFill>
                <a:latin typeface="Arial"/>
              </a:rPr>
              <a:t> PROJEKT:</a:t>
            </a:r>
          </a:p>
          <a:p>
            <a:pPr lvl="1">
              <a:spcAft>
                <a:spcPts val="600"/>
              </a:spcAft>
              <a:buFontTx/>
              <a:buChar char="-"/>
            </a:pPr>
            <a:r>
              <a:rPr lang="de-DE" sz="2400" spc="-1" dirty="0" smtClean="0">
                <a:solidFill>
                  <a:srgbClr val="0070C0"/>
                </a:solidFill>
                <a:latin typeface="Arial"/>
              </a:rPr>
              <a:t> ein Roboter als „Auftraggeber“ </a:t>
            </a:r>
            <a:r>
              <a:rPr lang="de-DE" sz="2400" spc="-1" dirty="0" smtClean="0">
                <a:solidFill>
                  <a:srgbClr val="0070C0"/>
                </a:solidFill>
                <a:latin typeface="Arial"/>
                <a:sym typeface="Wingdings" pitchFamily="2" charset="2"/>
              </a:rPr>
              <a:t> andere Roboter führen aus</a:t>
            </a:r>
            <a:endParaRPr lang="de-DE" sz="2400" spc="-1" dirty="0">
              <a:solidFill>
                <a:srgbClr val="0000FF"/>
              </a:solidFill>
              <a:latin typeface="Arial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endParaRPr lang="de-DE" sz="2000" spc="-1" dirty="0">
              <a:solidFill>
                <a:srgbClr val="0000FF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de-DE" sz="2000" spc="-1" dirty="0">
              <a:solidFill>
                <a:srgbClr val="0000FF"/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741322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Textfeld 1066"/>
          <p:cNvSpPr txBox="1"/>
          <p:nvPr/>
        </p:nvSpPr>
        <p:spPr>
          <a:xfrm>
            <a:off x="792000" y="1440000"/>
            <a:ext cx="8820000" cy="4988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de-DE" sz="3600" b="0" strike="noStrike" spc="-1" dirty="0">
                <a:solidFill>
                  <a:srgbClr val="4700B8"/>
                </a:solidFill>
                <a:latin typeface="Arial"/>
              </a:rPr>
              <a:t>Materialien</a:t>
            </a:r>
            <a:endParaRPr lang="de-DE" sz="3600" b="0" strike="noStrike" spc="-1" dirty="0">
              <a:latin typeface="Arial"/>
            </a:endParaRPr>
          </a:p>
          <a:p>
            <a:endParaRPr lang="de-DE" sz="3200" b="0" strike="noStrike" spc="-1" dirty="0">
              <a:latin typeface="Arial"/>
            </a:endParaRPr>
          </a:p>
          <a:p>
            <a:pPr>
              <a:lnSpc>
                <a:spcPct val="150000"/>
              </a:lnSpc>
              <a:buNone/>
            </a:pPr>
            <a:r>
              <a:rPr lang="de-DE" sz="3200" spc="-1" dirty="0">
                <a:solidFill>
                  <a:srgbClr val="0000FF"/>
                </a:solidFill>
                <a:latin typeface="Arial"/>
              </a:rPr>
              <a:t>	</a:t>
            </a:r>
            <a:r>
              <a:rPr lang="de-DE" sz="2800" spc="-1" dirty="0" smtClean="0">
                <a:solidFill>
                  <a:srgbClr val="0000FF"/>
                </a:solidFill>
                <a:latin typeface="Arial"/>
              </a:rPr>
              <a:t>Dateien </a:t>
            </a:r>
            <a:r>
              <a:rPr lang="de-DE" sz="2800" spc="-1" dirty="0">
                <a:solidFill>
                  <a:srgbClr val="0000FF"/>
                </a:solidFill>
                <a:latin typeface="Arial"/>
              </a:rPr>
              <a:t>aus den </a:t>
            </a:r>
            <a:r>
              <a:rPr lang="de-DE" sz="2800" spc="-1" dirty="0" smtClean="0">
                <a:solidFill>
                  <a:srgbClr val="0000FF"/>
                </a:solidFill>
                <a:latin typeface="Arial"/>
              </a:rPr>
              <a:t>Übungen werden auf </a:t>
            </a:r>
          </a:p>
          <a:p>
            <a:pPr>
              <a:lnSpc>
                <a:spcPct val="150000"/>
              </a:lnSpc>
              <a:buNone/>
            </a:pPr>
            <a:endParaRPr lang="de-DE" sz="2800" spc="-1" dirty="0" smtClean="0">
              <a:solidFill>
                <a:srgbClr val="0000FF"/>
              </a:solidFill>
              <a:latin typeface="Arial"/>
            </a:endParaRPr>
          </a:p>
          <a:p>
            <a:pPr algn="ctr">
              <a:lnSpc>
                <a:spcPct val="150000"/>
              </a:lnSpc>
              <a:buNone/>
            </a:pPr>
            <a:r>
              <a:rPr lang="de-DE" sz="2800" spc="-1" dirty="0" smtClean="0">
                <a:solidFill>
                  <a:srgbClr val="0000FF"/>
                </a:solidFill>
                <a:latin typeface="Arial"/>
              </a:rPr>
              <a:t>	</a:t>
            </a:r>
            <a:r>
              <a:rPr lang="de-DE" sz="2800" spc="-1" dirty="0" smtClean="0">
                <a:solidFill>
                  <a:srgbClr val="FF0000"/>
                </a:solidFill>
                <a:latin typeface="Arial"/>
                <a:hlinkClick r:id="rId2"/>
              </a:rPr>
              <a:t>www.informatik-vogtland.de</a:t>
            </a:r>
            <a:endParaRPr lang="de-DE" sz="2800" spc="-1" dirty="0" smtClean="0">
              <a:solidFill>
                <a:srgbClr val="FF0000"/>
              </a:solidFill>
              <a:latin typeface="Arial"/>
            </a:endParaRPr>
          </a:p>
          <a:p>
            <a:pPr>
              <a:lnSpc>
                <a:spcPct val="150000"/>
              </a:lnSpc>
              <a:buNone/>
            </a:pPr>
            <a:endParaRPr lang="de-DE" sz="2800" spc="-1" dirty="0" smtClean="0">
              <a:solidFill>
                <a:srgbClr val="0000FF"/>
              </a:solidFill>
              <a:latin typeface="Arial"/>
            </a:endParaRPr>
          </a:p>
          <a:p>
            <a:pPr>
              <a:lnSpc>
                <a:spcPct val="150000"/>
              </a:lnSpc>
              <a:buNone/>
            </a:pPr>
            <a:r>
              <a:rPr lang="de-DE" sz="2800" spc="-1" dirty="0" smtClean="0">
                <a:solidFill>
                  <a:srgbClr val="0000FF"/>
                </a:solidFill>
                <a:latin typeface="Arial"/>
              </a:rPr>
              <a:t>	zur Verfügung gestellt.</a:t>
            </a:r>
          </a:p>
          <a:p>
            <a:pPr>
              <a:lnSpc>
                <a:spcPct val="150000"/>
              </a:lnSpc>
              <a:buNone/>
            </a:pPr>
            <a:endParaRPr lang="de-DE" sz="2800" spc="-1" dirty="0" smtClean="0">
              <a:solidFill>
                <a:srgbClr val="0000FF"/>
              </a:solidFill>
              <a:latin typeface="Arial"/>
            </a:endParaRPr>
          </a:p>
          <a:p>
            <a:pPr>
              <a:lnSpc>
                <a:spcPct val="150000"/>
              </a:lnSpc>
              <a:buNone/>
            </a:pPr>
            <a:endParaRPr lang="de-DE" sz="2800" spc="-1" dirty="0">
              <a:solidFill>
                <a:srgbClr val="0000FF"/>
              </a:solidFill>
              <a:latin typeface="Arial"/>
            </a:endParaRPr>
          </a:p>
          <a:p>
            <a:pPr>
              <a:lnSpc>
                <a:spcPct val="150000"/>
              </a:lnSpc>
              <a:buNone/>
            </a:pPr>
            <a:endParaRPr lang="de-DE" sz="2000" spc="-1" dirty="0">
              <a:solidFill>
                <a:srgbClr val="0000FF"/>
              </a:solid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6" name="Textfeld 1065"/>
          <p:cNvSpPr txBox="1"/>
          <p:nvPr/>
        </p:nvSpPr>
        <p:spPr>
          <a:xfrm>
            <a:off x="1080000" y="1332000"/>
            <a:ext cx="8280000" cy="30783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de-DE" sz="4800" b="1" strike="noStrike" spc="-1" dirty="0">
                <a:solidFill>
                  <a:srgbClr val="0000FF"/>
                </a:solidFill>
                <a:latin typeface="Arial"/>
              </a:rPr>
              <a:t> </a:t>
            </a:r>
            <a:r>
              <a:rPr lang="de-DE" sz="4400" b="1" strike="noStrike" spc="-1" dirty="0">
                <a:solidFill>
                  <a:srgbClr val="0000FF"/>
                </a:solidFill>
                <a:latin typeface="Arial"/>
              </a:rPr>
              <a:t>Mögliche Umsetzung des Lernbereichs 2 in Klasse 9</a:t>
            </a:r>
          </a:p>
          <a:p>
            <a:pPr algn="ctr">
              <a:buNone/>
            </a:pPr>
            <a:endParaRPr lang="de-DE" sz="4800" b="1" spc="-1" dirty="0">
              <a:solidFill>
                <a:srgbClr val="0000FF"/>
              </a:solidFill>
              <a:latin typeface="Arial"/>
            </a:endParaRPr>
          </a:p>
          <a:p>
            <a:pPr>
              <a:buNone/>
            </a:pPr>
            <a:r>
              <a:rPr lang="de-DE" sz="4800" b="1" spc="-1" dirty="0">
                <a:solidFill>
                  <a:srgbClr val="FF0000"/>
                </a:solidFill>
                <a:latin typeface="Arial"/>
              </a:rPr>
              <a:t>mit dem mBot2</a:t>
            </a:r>
            <a:endParaRPr lang="de-DE" sz="4800" b="0" strike="noStrike" spc="-1" dirty="0">
              <a:solidFill>
                <a:srgbClr val="FF0000"/>
              </a:solidFill>
              <a:latin typeface="Arial"/>
            </a:endParaRPr>
          </a:p>
          <a:p>
            <a:pPr algn="ctr">
              <a:buNone/>
            </a:pPr>
            <a:endParaRPr lang="de-DE" sz="1800" b="0" strike="noStrike" spc="-1" dirty="0">
              <a:latin typeface="Arial"/>
            </a:endParaRPr>
          </a:p>
        </p:txBody>
      </p:sp>
      <p:pic>
        <p:nvPicPr>
          <p:cNvPr id="3" name="Grafik 2" descr="mBot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4560" y="3136895"/>
            <a:ext cx="4413157" cy="4143404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Textfeld 1066"/>
          <p:cNvSpPr txBox="1"/>
          <p:nvPr/>
        </p:nvSpPr>
        <p:spPr>
          <a:xfrm>
            <a:off x="825470" y="993755"/>
            <a:ext cx="8820000" cy="4988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de-DE" sz="3600" b="0" strike="noStrike" spc="-1" dirty="0">
                <a:solidFill>
                  <a:srgbClr val="4700B8"/>
                </a:solidFill>
                <a:latin typeface="Arial"/>
              </a:rPr>
              <a:t>Inhalte</a:t>
            </a:r>
            <a:endParaRPr lang="de-DE" sz="3600" b="0" strike="noStrike" spc="-1" dirty="0">
              <a:latin typeface="Arial"/>
            </a:endParaRPr>
          </a:p>
          <a:p>
            <a:endParaRPr lang="de-DE" sz="3200" b="0" strike="noStrike" spc="-1" dirty="0">
              <a:latin typeface="Arial"/>
            </a:endParaRPr>
          </a:p>
          <a:p>
            <a:pPr marL="457200" indent="-457200">
              <a:lnSpc>
                <a:spcPct val="200000"/>
              </a:lnSpc>
              <a:buAutoNum type="arabicPeriod"/>
            </a:pPr>
            <a:r>
              <a:rPr lang="de-DE" sz="2400" spc="-1" dirty="0">
                <a:solidFill>
                  <a:srgbClr val="0000FF"/>
                </a:solidFill>
                <a:latin typeface="Arial"/>
              </a:rPr>
              <a:t>Lehrplaninhalte LB 2 Klasse 9</a:t>
            </a:r>
          </a:p>
          <a:p>
            <a:pPr marL="457200" indent="-457200">
              <a:lnSpc>
                <a:spcPct val="200000"/>
              </a:lnSpc>
              <a:buAutoNum type="arabicPeriod"/>
            </a:pPr>
            <a:r>
              <a:rPr lang="de-DE" sz="2400" spc="-1" dirty="0">
                <a:solidFill>
                  <a:srgbClr val="0000FF"/>
                </a:solidFill>
                <a:latin typeface="Arial"/>
              </a:rPr>
              <a:t>Voraussetzung für die Nutzung des mBot2</a:t>
            </a:r>
          </a:p>
          <a:p>
            <a:pPr marL="457200" indent="-457200">
              <a:lnSpc>
                <a:spcPct val="200000"/>
              </a:lnSpc>
              <a:buAutoNum type="arabicPeriod"/>
            </a:pPr>
            <a:r>
              <a:rPr lang="de-DE" sz="2400" spc="-1" dirty="0">
                <a:solidFill>
                  <a:srgbClr val="0000FF"/>
                </a:solidFill>
                <a:latin typeface="Arial"/>
              </a:rPr>
              <a:t>Mögliche Aktionen des mBots2</a:t>
            </a:r>
          </a:p>
          <a:p>
            <a:pPr marL="457200" indent="-457200">
              <a:lnSpc>
                <a:spcPct val="200000"/>
              </a:lnSpc>
              <a:buAutoNum type="arabicPeriod"/>
            </a:pPr>
            <a:r>
              <a:rPr lang="de-DE" sz="2400" spc="-1" dirty="0">
                <a:solidFill>
                  <a:srgbClr val="0000FF"/>
                </a:solidFill>
                <a:latin typeface="Arial"/>
              </a:rPr>
              <a:t>Sensoren </a:t>
            </a:r>
            <a:r>
              <a:rPr lang="de-DE" sz="2400" spc="-1" dirty="0">
                <a:solidFill>
                  <a:srgbClr val="0000FF"/>
                </a:solidFill>
              </a:rPr>
              <a:t>des mBots2</a:t>
            </a:r>
          </a:p>
          <a:p>
            <a:pPr marL="457200" indent="-457200">
              <a:lnSpc>
                <a:spcPct val="200000"/>
              </a:lnSpc>
              <a:buAutoNum type="arabicPeriod"/>
            </a:pPr>
            <a:r>
              <a:rPr lang="de-DE" sz="2400" spc="-1" dirty="0">
                <a:solidFill>
                  <a:srgbClr val="0000FF"/>
                </a:solidFill>
              </a:rPr>
              <a:t>Kommunikation der mBots2 untereinander</a:t>
            </a:r>
            <a:endParaRPr lang="de-DE" sz="2400" spc="-1" dirty="0">
              <a:solidFill>
                <a:srgbClr val="0000FF"/>
              </a:solid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Textfeld 1066"/>
          <p:cNvSpPr txBox="1"/>
          <p:nvPr/>
        </p:nvSpPr>
        <p:spPr>
          <a:xfrm>
            <a:off x="792000" y="1440000"/>
            <a:ext cx="8820000" cy="4988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de-DE" sz="3600" b="0" strike="noStrike" spc="-1" dirty="0">
                <a:solidFill>
                  <a:srgbClr val="4700B8"/>
                </a:solidFill>
                <a:latin typeface="Arial"/>
              </a:rPr>
              <a:t>Inhalte der Lernbereichs 2 Kl. 9</a:t>
            </a:r>
            <a:endParaRPr lang="de-DE" sz="3600" b="0" strike="noStrike" spc="-1" dirty="0">
              <a:latin typeface="Arial"/>
            </a:endParaRPr>
          </a:p>
          <a:p>
            <a:endParaRPr lang="de-DE" sz="3200" b="0" strike="noStrike" spc="-1" dirty="0">
              <a:latin typeface="Arial"/>
            </a:endParaRPr>
          </a:p>
          <a:p>
            <a:pPr>
              <a:lnSpc>
                <a:spcPct val="150000"/>
              </a:lnSpc>
              <a:buNone/>
            </a:pPr>
            <a:r>
              <a:rPr lang="de-DE" sz="2800" b="0" strike="noStrike" spc="-1" dirty="0">
                <a:solidFill>
                  <a:srgbClr val="FF0000"/>
                </a:solidFill>
                <a:latin typeface="Arial"/>
              </a:rPr>
              <a:t>Thema:</a:t>
            </a:r>
            <a:r>
              <a:rPr lang="de-DE" sz="2800" b="0" strike="noStrike" spc="-1" dirty="0">
                <a:solidFill>
                  <a:srgbClr val="0000FF"/>
                </a:solidFill>
                <a:latin typeface="Arial"/>
              </a:rPr>
              <a:t> 	Komplexe Aufgabe zur Algorithmierung</a:t>
            </a:r>
          </a:p>
          <a:p>
            <a:pPr>
              <a:lnSpc>
                <a:spcPct val="150000"/>
              </a:lnSpc>
              <a:buNone/>
            </a:pPr>
            <a:r>
              <a:rPr lang="de-DE" sz="2800" spc="-1" dirty="0">
                <a:solidFill>
                  <a:srgbClr val="FF0000"/>
                </a:solidFill>
                <a:latin typeface="Arial"/>
              </a:rPr>
              <a:t>Umfang:</a:t>
            </a:r>
            <a:r>
              <a:rPr lang="de-DE" sz="2800" spc="-1" dirty="0">
                <a:solidFill>
                  <a:srgbClr val="0000FF"/>
                </a:solidFill>
                <a:latin typeface="Arial"/>
              </a:rPr>
              <a:t>	</a:t>
            </a:r>
            <a:r>
              <a:rPr lang="de-DE" sz="2800" spc="-1" dirty="0" smtClean="0">
                <a:solidFill>
                  <a:srgbClr val="0000FF"/>
                </a:solidFill>
                <a:latin typeface="Arial"/>
              </a:rPr>
              <a:t>12 Unterrichtsstunden</a:t>
            </a:r>
            <a:endParaRPr lang="de-DE" sz="2800" b="0" strike="noStrike" spc="-1" dirty="0">
              <a:solidFill>
                <a:srgbClr val="0000FF"/>
              </a:solidFill>
              <a:latin typeface="Arial"/>
            </a:endParaRPr>
          </a:p>
          <a:p>
            <a:pPr>
              <a:lnSpc>
                <a:spcPct val="150000"/>
              </a:lnSpc>
              <a:buNone/>
            </a:pPr>
            <a:r>
              <a:rPr lang="de-DE" sz="2800" spc="-1" dirty="0">
                <a:solidFill>
                  <a:srgbClr val="FF0000"/>
                </a:solidFill>
                <a:latin typeface="Arial"/>
              </a:rPr>
              <a:t>Inhalte:</a:t>
            </a:r>
            <a:r>
              <a:rPr lang="de-DE" sz="3200" spc="-1" dirty="0">
                <a:solidFill>
                  <a:srgbClr val="0000FF"/>
                </a:solidFill>
                <a:latin typeface="Arial"/>
              </a:rPr>
              <a:t>	</a:t>
            </a:r>
            <a:r>
              <a:rPr lang="de-DE" sz="2800" spc="-1" dirty="0">
                <a:solidFill>
                  <a:srgbClr val="0000FF"/>
                </a:solidFill>
                <a:latin typeface="Arial"/>
              </a:rPr>
              <a:t>- Kennen der Phasen der Projektarbeit 	</a:t>
            </a:r>
          </a:p>
          <a:p>
            <a:pPr>
              <a:lnSpc>
                <a:spcPct val="150000"/>
              </a:lnSpc>
            </a:pPr>
            <a:r>
              <a:rPr lang="de-DE" sz="2800" spc="-1" dirty="0">
                <a:solidFill>
                  <a:srgbClr val="0000FF"/>
                </a:solidFill>
                <a:latin typeface="Arial"/>
              </a:rPr>
              <a:t>		- Gestalten eines Projektes zur Lösung </a:t>
            </a:r>
          </a:p>
          <a:p>
            <a:pPr>
              <a:lnSpc>
                <a:spcPct val="150000"/>
              </a:lnSpc>
            </a:pPr>
            <a:r>
              <a:rPr lang="de-DE" sz="2800" spc="-1" dirty="0">
                <a:solidFill>
                  <a:srgbClr val="0000FF"/>
                </a:solidFill>
                <a:latin typeface="Arial"/>
              </a:rPr>
              <a:t>		einer einfachen Problemstellung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Textfeld 1066"/>
          <p:cNvSpPr txBox="1"/>
          <p:nvPr/>
        </p:nvSpPr>
        <p:spPr>
          <a:xfrm>
            <a:off x="792000" y="1006255"/>
            <a:ext cx="8820000" cy="49881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de-DE" sz="3600" b="0" strike="noStrike" spc="-1" dirty="0">
                <a:solidFill>
                  <a:srgbClr val="4700B8"/>
                </a:solidFill>
                <a:latin typeface="Arial"/>
              </a:rPr>
              <a:t>Hinweise zur Planung</a:t>
            </a:r>
            <a:endParaRPr lang="de-DE" sz="3600" b="0" strike="noStrike" spc="-1" dirty="0">
              <a:latin typeface="Arial"/>
            </a:endParaRPr>
          </a:p>
          <a:p>
            <a:pPr>
              <a:lnSpc>
                <a:spcPct val="150000"/>
              </a:lnSpc>
              <a:buNone/>
            </a:pPr>
            <a:r>
              <a:rPr lang="de-DE" sz="2800" b="0" strike="noStrike" spc="-1" dirty="0">
                <a:solidFill>
                  <a:srgbClr val="FF0000"/>
                </a:solidFill>
                <a:latin typeface="Arial"/>
              </a:rPr>
              <a:t>Lernzielebenen:</a:t>
            </a:r>
            <a:endParaRPr lang="de-DE" sz="2800" b="0" strike="noStrike" spc="-1" dirty="0">
              <a:solidFill>
                <a:srgbClr val="0000FF"/>
              </a:solidFill>
              <a:latin typeface="Arial"/>
            </a:endParaRPr>
          </a:p>
          <a:p>
            <a:pPr>
              <a:lnSpc>
                <a:spcPct val="150000"/>
              </a:lnSpc>
              <a:buNone/>
            </a:pPr>
            <a:r>
              <a:rPr lang="de-DE" sz="3200" spc="-1" dirty="0">
                <a:solidFill>
                  <a:srgbClr val="0000FF"/>
                </a:solidFill>
                <a:latin typeface="Arial"/>
              </a:rPr>
              <a:t>	</a:t>
            </a:r>
            <a:r>
              <a:rPr lang="de-DE" sz="2800" spc="-1" dirty="0">
                <a:solidFill>
                  <a:srgbClr val="0000FF"/>
                </a:solidFill>
                <a:latin typeface="Arial"/>
              </a:rPr>
              <a:t>- </a:t>
            </a:r>
            <a:r>
              <a:rPr lang="de-DE" sz="2800" b="1" spc="-1" dirty="0">
                <a:solidFill>
                  <a:srgbClr val="0000FF"/>
                </a:solidFill>
                <a:latin typeface="Arial"/>
              </a:rPr>
              <a:t>KENNEN</a:t>
            </a:r>
            <a:r>
              <a:rPr lang="de-DE" sz="2800" spc="-1" dirty="0">
                <a:solidFill>
                  <a:srgbClr val="0000FF"/>
                </a:solidFill>
                <a:latin typeface="Arial"/>
              </a:rPr>
              <a:t> der Phasen der Projektarbeit</a:t>
            </a:r>
          </a:p>
          <a:p>
            <a:pPr>
              <a:lnSpc>
                <a:spcPct val="150000"/>
              </a:lnSpc>
              <a:buNone/>
            </a:pPr>
            <a:r>
              <a:rPr lang="de-DE" sz="2800" spc="-1" dirty="0">
                <a:solidFill>
                  <a:srgbClr val="0000FF"/>
                </a:solidFill>
                <a:latin typeface="Arial"/>
              </a:rPr>
              <a:t>		- Definition des Projekts</a:t>
            </a:r>
          </a:p>
          <a:p>
            <a:pPr>
              <a:lnSpc>
                <a:spcPct val="150000"/>
              </a:lnSpc>
              <a:buNone/>
            </a:pPr>
            <a:r>
              <a:rPr lang="de-DE" sz="2800" spc="-1" dirty="0">
                <a:solidFill>
                  <a:srgbClr val="0000FF"/>
                </a:solidFill>
                <a:latin typeface="Arial"/>
              </a:rPr>
              <a:t>		- Planung des Ablaufs</a:t>
            </a:r>
          </a:p>
          <a:p>
            <a:pPr>
              <a:lnSpc>
                <a:spcPct val="150000"/>
              </a:lnSpc>
              <a:buNone/>
            </a:pPr>
            <a:r>
              <a:rPr lang="de-DE" sz="2800" spc="-1" dirty="0">
                <a:solidFill>
                  <a:srgbClr val="0000FF"/>
                </a:solidFill>
                <a:latin typeface="Arial"/>
              </a:rPr>
              <a:t>	- </a:t>
            </a:r>
            <a:r>
              <a:rPr lang="de-DE" sz="2800" b="1" spc="-1" dirty="0">
                <a:solidFill>
                  <a:srgbClr val="0000FF"/>
                </a:solidFill>
                <a:latin typeface="Arial"/>
              </a:rPr>
              <a:t>GESTALTEN</a:t>
            </a:r>
            <a:r>
              <a:rPr lang="de-DE" sz="2800" spc="-1" dirty="0">
                <a:solidFill>
                  <a:srgbClr val="0000FF"/>
                </a:solidFill>
                <a:latin typeface="Arial"/>
              </a:rPr>
              <a:t> eines Projekts</a:t>
            </a:r>
          </a:p>
          <a:p>
            <a:pPr>
              <a:lnSpc>
                <a:spcPct val="150000"/>
              </a:lnSpc>
              <a:buNone/>
            </a:pPr>
            <a:r>
              <a:rPr lang="de-DE" sz="2800" spc="-1" dirty="0">
                <a:solidFill>
                  <a:srgbClr val="0000FF"/>
                </a:solidFill>
                <a:latin typeface="Arial"/>
              </a:rPr>
              <a:t>		- Strategien der Problemlösung</a:t>
            </a:r>
          </a:p>
          <a:p>
            <a:pPr>
              <a:lnSpc>
                <a:spcPct val="150000"/>
              </a:lnSpc>
              <a:buNone/>
            </a:pPr>
            <a:r>
              <a:rPr lang="de-DE" sz="2800" spc="-1" dirty="0">
                <a:solidFill>
                  <a:srgbClr val="0000FF"/>
                </a:solidFill>
                <a:latin typeface="Arial"/>
              </a:rPr>
              <a:t>		- Einsatz von Kommunikationstools</a:t>
            </a:r>
          </a:p>
          <a:p>
            <a:pPr>
              <a:lnSpc>
                <a:spcPct val="150000"/>
              </a:lnSpc>
              <a:buNone/>
            </a:pPr>
            <a:r>
              <a:rPr lang="de-DE" sz="2800" spc="-1" dirty="0">
                <a:solidFill>
                  <a:srgbClr val="0000FF"/>
                </a:solidFill>
                <a:latin typeface="Arial"/>
              </a:rPr>
              <a:t>	</a:t>
            </a:r>
            <a:endParaRPr lang="de-DE" sz="2000" spc="-1" dirty="0">
              <a:solidFill>
                <a:srgbClr val="0000FF"/>
              </a:solid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Textfeld 1066"/>
          <p:cNvSpPr txBox="1"/>
          <p:nvPr/>
        </p:nvSpPr>
        <p:spPr>
          <a:xfrm>
            <a:off x="647824" y="2172482"/>
            <a:ext cx="5462758" cy="2039403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de-DE" sz="3600" b="1" strike="noStrike" spc="-1" dirty="0">
                <a:solidFill>
                  <a:srgbClr val="FF0000"/>
                </a:solidFill>
                <a:latin typeface="Arial"/>
              </a:rPr>
              <a:t>mBot2</a:t>
            </a:r>
            <a:r>
              <a:rPr lang="de-DE" sz="3600" b="0" strike="noStrike" spc="-1" dirty="0">
                <a:solidFill>
                  <a:srgbClr val="4700B8"/>
                </a:solidFill>
                <a:latin typeface="Arial"/>
              </a:rPr>
              <a:t> </a:t>
            </a:r>
          </a:p>
          <a:p>
            <a:pPr algn="ctr">
              <a:buNone/>
            </a:pPr>
            <a:r>
              <a:rPr lang="de-DE" sz="3600" spc="-1" dirty="0">
                <a:solidFill>
                  <a:srgbClr val="4700B8"/>
                </a:solidFill>
                <a:latin typeface="Arial"/>
              </a:rPr>
              <a:t>ein kleiner Roboter mit vielen Möglichkeiten</a:t>
            </a:r>
            <a:endParaRPr lang="de-DE" sz="3600" b="0" strike="noStrike" spc="-1" dirty="0">
              <a:latin typeface="Arial"/>
            </a:endParaRPr>
          </a:p>
          <a:p>
            <a:endParaRPr lang="de-DE" sz="3200" b="0" strike="noStrike" spc="-1" dirty="0">
              <a:latin typeface="Arial"/>
            </a:endParaRPr>
          </a:p>
          <a:p>
            <a:pPr>
              <a:lnSpc>
                <a:spcPct val="150000"/>
              </a:lnSpc>
              <a:buNone/>
            </a:pPr>
            <a:endParaRPr lang="de-DE" sz="2800" spc="-1" dirty="0">
              <a:solidFill>
                <a:srgbClr val="0000FF"/>
              </a:solidFill>
              <a:latin typeface="Arial"/>
            </a:endParaRPr>
          </a:p>
          <a:p>
            <a:pPr>
              <a:lnSpc>
                <a:spcPct val="150000"/>
              </a:lnSpc>
              <a:buNone/>
            </a:pPr>
            <a:endParaRPr lang="de-DE" sz="2000" spc="-1" dirty="0">
              <a:solidFill>
                <a:srgbClr val="0000FF"/>
              </a:solidFill>
              <a:latin typeface="Arial"/>
            </a:endParaRPr>
          </a:p>
        </p:txBody>
      </p:sp>
      <p:pic>
        <p:nvPicPr>
          <p:cNvPr id="3" name="Grafik 2" descr="mBot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5932" y="2351077"/>
            <a:ext cx="4945779" cy="4643470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="" xmlns:a16="http://schemas.microsoft.com/office/drawing/2014/main" id="{4E90B423-AB63-3258-3A47-579DD8917031}"/>
              </a:ext>
            </a:extLst>
          </p:cNvPr>
          <p:cNvSpPr txBox="1"/>
          <p:nvPr/>
        </p:nvSpPr>
        <p:spPr>
          <a:xfrm>
            <a:off x="792000" y="1006255"/>
            <a:ext cx="8820000" cy="68535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de-DE" sz="3600" b="0" strike="noStrike" spc="-1" dirty="0">
                <a:solidFill>
                  <a:srgbClr val="4700B8"/>
                </a:solidFill>
                <a:latin typeface="Arial"/>
              </a:rPr>
              <a:t>Mögliche Umsetzung </a:t>
            </a:r>
            <a:endParaRPr lang="de-DE" sz="3600" b="0" strike="noStrike" spc="-1" dirty="0">
              <a:latin typeface="Arial"/>
            </a:endParaRPr>
          </a:p>
          <a:p>
            <a:pPr>
              <a:lnSpc>
                <a:spcPct val="150000"/>
              </a:lnSpc>
              <a:buNone/>
            </a:pPr>
            <a:r>
              <a:rPr lang="de-DE" sz="2800" spc="-1" dirty="0">
                <a:solidFill>
                  <a:srgbClr val="0000FF"/>
                </a:solidFill>
                <a:latin typeface="Arial"/>
              </a:rPr>
              <a:t>	</a:t>
            </a:r>
            <a:endParaRPr lang="de-DE" sz="2000" spc="-1" dirty="0">
              <a:solidFill>
                <a:srgbClr val="0000FF"/>
              </a:solid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Textfeld 1066"/>
          <p:cNvSpPr txBox="1"/>
          <p:nvPr/>
        </p:nvSpPr>
        <p:spPr>
          <a:xfrm>
            <a:off x="792000" y="850879"/>
            <a:ext cx="8820000" cy="5929354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de-DE" sz="3600" b="0" strike="noStrike" spc="-1" dirty="0">
                <a:solidFill>
                  <a:srgbClr val="4700B8"/>
                </a:solidFill>
                <a:latin typeface="Arial"/>
              </a:rPr>
              <a:t> </a:t>
            </a:r>
            <a:r>
              <a:rPr lang="de-DE" sz="3200" b="1" strike="noStrike" spc="-1" dirty="0">
                <a:solidFill>
                  <a:srgbClr val="4700B8"/>
                </a:solidFill>
                <a:latin typeface="Arial"/>
              </a:rPr>
              <a:t>Voraussetzung für die Nutzung des Roboters</a:t>
            </a:r>
            <a:endParaRPr lang="de-DE" sz="3200" b="1" strike="noStrike" spc="-1" dirty="0">
              <a:latin typeface="Arial"/>
            </a:endParaRPr>
          </a:p>
          <a:p>
            <a:pPr>
              <a:lnSpc>
                <a:spcPct val="150000"/>
              </a:lnSpc>
              <a:buNone/>
            </a:pPr>
            <a:r>
              <a:rPr lang="de-DE" sz="2400" b="0" strike="noStrike" spc="-1" dirty="0">
                <a:solidFill>
                  <a:srgbClr val="FF0000"/>
                </a:solidFill>
                <a:latin typeface="Arial"/>
              </a:rPr>
              <a:t>Hardware: 	</a:t>
            </a:r>
            <a:r>
              <a:rPr lang="de-DE" sz="2400" spc="-1" dirty="0" err="1">
                <a:solidFill>
                  <a:srgbClr val="00B050"/>
                </a:solidFill>
                <a:latin typeface="Arial"/>
              </a:rPr>
              <a:t>CyberPi</a:t>
            </a:r>
            <a:r>
              <a:rPr lang="de-DE" sz="2400" spc="-1" dirty="0">
                <a:solidFill>
                  <a:srgbClr val="00B050"/>
                </a:solidFill>
                <a:latin typeface="Arial"/>
              </a:rPr>
              <a:t> Prozessor</a:t>
            </a:r>
          </a:p>
          <a:p>
            <a:pPr>
              <a:lnSpc>
                <a:spcPct val="150000"/>
              </a:lnSpc>
              <a:buNone/>
            </a:pPr>
            <a:r>
              <a:rPr lang="de-DE" sz="2400" spc="-1" dirty="0">
                <a:solidFill>
                  <a:srgbClr val="FF0000"/>
                </a:solidFill>
                <a:latin typeface="Arial"/>
              </a:rPr>
              <a:t>		</a:t>
            </a:r>
            <a:r>
              <a:rPr lang="de-DE" sz="2400" b="0" strike="noStrike" spc="-1" dirty="0" err="1">
                <a:solidFill>
                  <a:srgbClr val="00B050"/>
                </a:solidFill>
                <a:latin typeface="Arial"/>
              </a:rPr>
              <a:t>Makeblock</a:t>
            </a:r>
            <a:r>
              <a:rPr lang="de-DE" sz="2400" b="0" strike="noStrike" spc="-1" dirty="0">
                <a:solidFill>
                  <a:srgbClr val="00B050"/>
                </a:solidFill>
                <a:latin typeface="Arial"/>
              </a:rPr>
              <a:t> mBot2</a:t>
            </a:r>
            <a:r>
              <a:rPr lang="de-DE" sz="2400" b="0" strike="noStrike" spc="-1" dirty="0">
                <a:solidFill>
                  <a:srgbClr val="0000FF"/>
                </a:solidFill>
                <a:latin typeface="Arial"/>
              </a:rPr>
              <a:t> als Bausatz ab 169€</a:t>
            </a:r>
          </a:p>
          <a:p>
            <a:pPr>
              <a:lnSpc>
                <a:spcPct val="150000"/>
              </a:lnSpc>
              <a:buNone/>
            </a:pPr>
            <a:r>
              <a:rPr lang="de-DE" sz="2400" b="0" strike="noStrike" spc="-1" dirty="0">
                <a:solidFill>
                  <a:srgbClr val="0000FF"/>
                </a:solidFill>
                <a:latin typeface="Arial"/>
              </a:rPr>
              <a:t>		fertig zusammengebaut ab 230€</a:t>
            </a:r>
          </a:p>
          <a:p>
            <a:pPr>
              <a:lnSpc>
                <a:spcPct val="150000"/>
              </a:lnSpc>
              <a:buNone/>
            </a:pPr>
            <a:r>
              <a:rPr lang="de-DE" sz="2400" spc="-1" dirty="0">
                <a:solidFill>
                  <a:srgbClr val="FF0000"/>
                </a:solidFill>
                <a:latin typeface="Arial"/>
              </a:rPr>
              <a:t>Software:	</a:t>
            </a:r>
            <a:r>
              <a:rPr lang="de-DE" sz="2400" spc="-1" dirty="0">
                <a:solidFill>
                  <a:srgbClr val="0000FF"/>
                </a:solidFill>
                <a:latin typeface="Arial"/>
              </a:rPr>
              <a:t>blockbasierte, visuelle Programmiersprache</a:t>
            </a:r>
          </a:p>
          <a:p>
            <a:pPr>
              <a:lnSpc>
                <a:spcPct val="150000"/>
              </a:lnSpc>
              <a:buNone/>
            </a:pPr>
            <a:r>
              <a:rPr lang="de-DE" sz="2400" spc="-1" dirty="0">
                <a:solidFill>
                  <a:srgbClr val="0000FF"/>
                </a:solidFill>
                <a:latin typeface="Arial"/>
              </a:rPr>
              <a:t>		a) direkte Steuerung mit Tablet/Handy über App </a:t>
            </a:r>
          </a:p>
          <a:p>
            <a:pPr>
              <a:lnSpc>
                <a:spcPct val="150000"/>
              </a:lnSpc>
              <a:buNone/>
            </a:pPr>
            <a:r>
              <a:rPr lang="de-DE" sz="2400" spc="-1" dirty="0">
                <a:solidFill>
                  <a:srgbClr val="0000FF"/>
                </a:solidFill>
                <a:latin typeface="Arial"/>
              </a:rPr>
              <a:t>		und Bluetooth</a:t>
            </a:r>
          </a:p>
          <a:p>
            <a:pPr>
              <a:lnSpc>
                <a:spcPct val="150000"/>
              </a:lnSpc>
              <a:buNone/>
            </a:pPr>
            <a:r>
              <a:rPr lang="de-DE" sz="2400" spc="-1" dirty="0">
                <a:solidFill>
                  <a:srgbClr val="0000FF"/>
                </a:solidFill>
                <a:latin typeface="Arial"/>
              </a:rPr>
              <a:t>		b) browsergestützte Programmierung (Chrome)</a:t>
            </a:r>
          </a:p>
          <a:p>
            <a:pPr>
              <a:lnSpc>
                <a:spcPct val="150000"/>
              </a:lnSpc>
              <a:buNone/>
            </a:pPr>
            <a:r>
              <a:rPr lang="de-DE" sz="2400" spc="-1" dirty="0">
                <a:solidFill>
                  <a:srgbClr val="0000FF"/>
                </a:solidFill>
                <a:latin typeface="Arial"/>
              </a:rPr>
              <a:t>		c) Installation auf PC ab Win7 und für Mac</a:t>
            </a:r>
          </a:p>
          <a:p>
            <a:pPr>
              <a:lnSpc>
                <a:spcPct val="150000"/>
              </a:lnSpc>
              <a:buNone/>
            </a:pPr>
            <a:r>
              <a:rPr lang="de-DE" sz="2600" spc="-1" dirty="0">
                <a:solidFill>
                  <a:srgbClr val="0000FF"/>
                </a:solidFill>
                <a:latin typeface="Arial"/>
              </a:rPr>
              <a:t>		</a:t>
            </a:r>
          </a:p>
          <a:p>
            <a:pPr>
              <a:lnSpc>
                <a:spcPct val="150000"/>
              </a:lnSpc>
              <a:buNone/>
            </a:pPr>
            <a:endParaRPr lang="de-DE" sz="2000" spc="-1" dirty="0">
              <a:solidFill>
                <a:srgbClr val="0000FF"/>
              </a:solid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mBot-Sensor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557" y="565127"/>
            <a:ext cx="9779068" cy="607223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mBot2-Softwar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18" y="1422383"/>
            <a:ext cx="9097301" cy="4572032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="" xmlns:a16="http://schemas.microsoft.com/office/drawing/2014/main" id="{4E90B423-AB63-3258-3A47-579DD8917031}"/>
              </a:ext>
            </a:extLst>
          </p:cNvPr>
          <p:cNvSpPr txBox="1"/>
          <p:nvPr/>
        </p:nvSpPr>
        <p:spPr>
          <a:xfrm>
            <a:off x="754032" y="779441"/>
            <a:ext cx="8820000" cy="68535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ctr">
              <a:buNone/>
            </a:pPr>
            <a:r>
              <a:rPr lang="de-DE" sz="3600" spc="-1" dirty="0" smtClean="0">
                <a:solidFill>
                  <a:srgbClr val="4700B8"/>
                </a:solidFill>
                <a:latin typeface="Arial"/>
              </a:rPr>
              <a:t>Die </a:t>
            </a:r>
            <a:r>
              <a:rPr lang="de-DE" sz="3600" spc="-1" dirty="0" err="1" smtClean="0">
                <a:solidFill>
                  <a:srgbClr val="4700B8"/>
                </a:solidFill>
                <a:latin typeface="Arial"/>
              </a:rPr>
              <a:t>App</a:t>
            </a:r>
            <a:r>
              <a:rPr lang="de-DE" sz="3600" spc="-1" dirty="0" smtClean="0">
                <a:solidFill>
                  <a:srgbClr val="4700B8"/>
                </a:solidFill>
                <a:latin typeface="Arial"/>
              </a:rPr>
              <a:t> </a:t>
            </a:r>
            <a:r>
              <a:rPr lang="de-DE" sz="3600" spc="-1" dirty="0" err="1" smtClean="0">
                <a:solidFill>
                  <a:srgbClr val="4700B8"/>
                </a:solidFill>
                <a:latin typeface="Arial"/>
              </a:rPr>
              <a:t>Makeblock</a:t>
            </a:r>
            <a:r>
              <a:rPr lang="de-DE" sz="3600" b="0" strike="noStrike" spc="-1" dirty="0" smtClean="0">
                <a:solidFill>
                  <a:srgbClr val="4700B8"/>
                </a:solidFill>
                <a:latin typeface="Arial"/>
              </a:rPr>
              <a:t> </a:t>
            </a:r>
            <a:endParaRPr lang="de-DE" sz="3600" b="0" strike="noStrike" spc="-1" dirty="0">
              <a:latin typeface="Arial"/>
            </a:endParaRPr>
          </a:p>
          <a:p>
            <a:pPr>
              <a:lnSpc>
                <a:spcPct val="150000"/>
              </a:lnSpc>
              <a:buNone/>
            </a:pPr>
            <a:r>
              <a:rPr lang="de-DE" sz="2800" spc="-1" dirty="0">
                <a:solidFill>
                  <a:srgbClr val="0000FF"/>
                </a:solidFill>
                <a:latin typeface="Arial"/>
              </a:rPr>
              <a:t>	</a:t>
            </a:r>
            <a:endParaRPr lang="de-DE" sz="2000" spc="-1" dirty="0">
              <a:solidFill>
                <a:srgbClr val="0000FF"/>
              </a:solidFill>
              <a:latin typeface="Arial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362</Words>
  <Application>Microsoft Office PowerPoint</Application>
  <PresentationFormat>Benutzerdefiniert</PresentationFormat>
  <Paragraphs>139</Paragraphs>
  <Slides>19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Office Theme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  <vt:lpstr>Folie 15</vt:lpstr>
      <vt:lpstr>Folie 16</vt:lpstr>
      <vt:lpstr>Folie 17</vt:lpstr>
      <vt:lpstr>Folie 18</vt:lpstr>
      <vt:lpstr>Folie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subject/>
  <dc:creator>Rolf Beckert</dc:creator>
  <dc:description/>
  <cp:lastModifiedBy>Win10</cp:lastModifiedBy>
  <cp:revision>94</cp:revision>
  <dcterms:created xsi:type="dcterms:W3CDTF">2011-09-18T15:10:22Z</dcterms:created>
  <dcterms:modified xsi:type="dcterms:W3CDTF">2024-05-23T07:45:43Z</dcterms:modified>
  <dc:language>de-DE</dc:language>
</cp:coreProperties>
</file>